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356" r:id="rId3"/>
    <p:sldId id="357" r:id="rId4"/>
    <p:sldId id="351" r:id="rId5"/>
    <p:sldId id="360" r:id="rId6"/>
    <p:sldId id="361" r:id="rId7"/>
    <p:sldId id="353" r:id="rId8"/>
    <p:sldId id="358" r:id="rId9"/>
    <p:sldId id="359" r:id="rId10"/>
    <p:sldId id="320" r:id="rId11"/>
    <p:sldId id="321" r:id="rId12"/>
    <p:sldId id="322" r:id="rId13"/>
    <p:sldId id="323" r:id="rId14"/>
    <p:sldId id="324" r:id="rId15"/>
    <p:sldId id="325" r:id="rId16"/>
    <p:sldId id="256" r:id="rId17"/>
    <p:sldId id="300" r:id="rId18"/>
    <p:sldId id="291" r:id="rId19"/>
    <p:sldId id="260" r:id="rId20"/>
    <p:sldId id="294" r:id="rId21"/>
    <p:sldId id="301" r:id="rId22"/>
    <p:sldId id="293" r:id="rId23"/>
    <p:sldId id="295" r:id="rId24"/>
    <p:sldId id="297" r:id="rId25"/>
    <p:sldId id="304" r:id="rId26"/>
    <p:sldId id="296" r:id="rId27"/>
    <p:sldId id="305" r:id="rId28"/>
    <p:sldId id="303" r:id="rId29"/>
    <p:sldId id="298" r:id="rId30"/>
    <p:sldId id="314" r:id="rId31"/>
    <p:sldId id="299" r:id="rId32"/>
    <p:sldId id="317" r:id="rId33"/>
    <p:sldId id="318" r:id="rId34"/>
    <p:sldId id="313" r:id="rId35"/>
    <p:sldId id="319" r:id="rId36"/>
    <p:sldId id="312" r:id="rId37"/>
    <p:sldId id="279" r:id="rId38"/>
    <p:sldId id="362" r:id="rId39"/>
  </p:sldIdLst>
  <p:sldSz cx="9144000" cy="6858000" type="screen4x3"/>
  <p:notesSz cx="6858000" cy="9144000"/>
  <p:defaultTextStyle>
    <a:defPPr>
      <a:defRPr lang="en-US"/>
    </a:defPPr>
    <a:lvl1pPr marL="0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145" autoAdjust="0"/>
  </p:normalViewPr>
  <p:slideViewPr>
    <p:cSldViewPr snapToGrid="0" snapToObjects="1"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912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455BD-0BC1-47FE-BE82-198FFCC3588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8E11E8-5005-4EF0-82DA-8F33F895FAB5}">
      <dgm:prSet phldrT="[Text]"/>
      <dgm:spPr/>
      <dgm:t>
        <a:bodyPr/>
        <a:lstStyle/>
        <a:p>
          <a:r>
            <a:rPr lang="en-GB" dirty="0" smtClean="0"/>
            <a:t>Assets</a:t>
          </a:r>
          <a:endParaRPr lang="en-GB" dirty="0"/>
        </a:p>
      </dgm:t>
    </dgm:pt>
    <dgm:pt modelId="{D24CD7DD-B3AB-415E-8C58-6ECC5E848AED}" type="parTrans" cxnId="{1482BB31-3D3E-4948-95E0-FF16152814D9}">
      <dgm:prSet/>
      <dgm:spPr/>
      <dgm:t>
        <a:bodyPr/>
        <a:lstStyle/>
        <a:p>
          <a:endParaRPr lang="en-GB"/>
        </a:p>
      </dgm:t>
    </dgm:pt>
    <dgm:pt modelId="{671EEA7A-9903-4CC4-95AE-9FB02251B5D3}" type="sibTrans" cxnId="{1482BB31-3D3E-4948-95E0-FF16152814D9}">
      <dgm:prSet/>
      <dgm:spPr/>
      <dgm:t>
        <a:bodyPr/>
        <a:lstStyle/>
        <a:p>
          <a:endParaRPr lang="en-GB"/>
        </a:p>
      </dgm:t>
    </dgm:pt>
    <dgm:pt modelId="{293ABB81-59BF-4BCD-8E09-07EE36216565}">
      <dgm:prSet phldrT="[Text]"/>
      <dgm:spPr/>
      <dgm:t>
        <a:bodyPr/>
        <a:lstStyle/>
        <a:p>
          <a:r>
            <a:rPr lang="en-GB" smtClean="0"/>
            <a:t>ONIX</a:t>
          </a:r>
          <a:endParaRPr lang="en-GB" dirty="0"/>
        </a:p>
      </dgm:t>
    </dgm:pt>
    <dgm:pt modelId="{D09CE98D-981C-4418-927C-E53B15540CA5}" type="parTrans" cxnId="{FBE3B15E-F4E4-4736-8F03-715284D2520E}">
      <dgm:prSet/>
      <dgm:spPr/>
      <dgm:t>
        <a:bodyPr/>
        <a:lstStyle/>
        <a:p>
          <a:endParaRPr lang="en-GB"/>
        </a:p>
      </dgm:t>
    </dgm:pt>
    <dgm:pt modelId="{55B51856-3807-4A1F-BED7-808850F5A912}" type="sibTrans" cxnId="{FBE3B15E-F4E4-4736-8F03-715284D2520E}">
      <dgm:prSet/>
      <dgm:spPr/>
      <dgm:t>
        <a:bodyPr/>
        <a:lstStyle/>
        <a:p>
          <a:endParaRPr lang="en-GB"/>
        </a:p>
      </dgm:t>
    </dgm:pt>
    <dgm:pt modelId="{857850C1-442E-4101-8035-F0F8A0A65CC9}" type="pres">
      <dgm:prSet presAssocID="{124455BD-0BC1-47FE-BE82-198FFCC35885}" presName="arrowDiagram" presStyleCnt="0">
        <dgm:presLayoutVars>
          <dgm:chMax val="5"/>
          <dgm:dir/>
          <dgm:resizeHandles val="exact"/>
        </dgm:presLayoutVars>
      </dgm:prSet>
      <dgm:spPr/>
    </dgm:pt>
    <dgm:pt modelId="{36651E42-CEF7-4F17-9319-A31ED7766E83}" type="pres">
      <dgm:prSet presAssocID="{124455BD-0BC1-47FE-BE82-198FFCC35885}" presName="arrow" presStyleLbl="bgShp" presStyleIdx="0" presStyleCnt="1" custAng="20036118" custLinFactNeighborX="-11369" custLinFactNeighborY="16144"/>
      <dgm:spPr/>
    </dgm:pt>
    <dgm:pt modelId="{E354AFFF-10C0-4F9F-BF5E-1117E7BAAF76}" type="pres">
      <dgm:prSet presAssocID="{124455BD-0BC1-47FE-BE82-198FFCC35885}" presName="arrowDiagram2" presStyleCnt="0"/>
      <dgm:spPr/>
    </dgm:pt>
    <dgm:pt modelId="{A16D0D88-8289-4A6C-BAA5-56EA14673198}" type="pres">
      <dgm:prSet presAssocID="{128E11E8-5005-4EF0-82DA-8F33F895FAB5}" presName="bullet2a" presStyleLbl="node1" presStyleIdx="0" presStyleCnt="2"/>
      <dgm:spPr/>
    </dgm:pt>
    <dgm:pt modelId="{D1B2E41C-2471-4DC3-A963-C65D665C3989}" type="pres">
      <dgm:prSet presAssocID="{128E11E8-5005-4EF0-82DA-8F33F895FAB5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CBDFBDD-3C10-4D48-8D7C-462246EBDBB2}" type="pres">
      <dgm:prSet presAssocID="{293ABB81-59BF-4BCD-8E09-07EE36216565}" presName="bullet2b" presStyleLbl="node1" presStyleIdx="1" presStyleCnt="2"/>
      <dgm:spPr/>
    </dgm:pt>
    <dgm:pt modelId="{16870C15-C5E9-47B4-948C-439DFED9797E}" type="pres">
      <dgm:prSet presAssocID="{293ABB81-59BF-4BCD-8E09-07EE36216565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4BEF3E-7662-44F1-BCF8-0CD4BC8960C5}" type="presOf" srcId="{128E11E8-5005-4EF0-82DA-8F33F895FAB5}" destId="{D1B2E41C-2471-4DC3-A963-C65D665C3989}" srcOrd="0" destOrd="0" presId="urn:microsoft.com/office/officeart/2005/8/layout/arrow2"/>
    <dgm:cxn modelId="{1482BB31-3D3E-4948-95E0-FF16152814D9}" srcId="{124455BD-0BC1-47FE-BE82-198FFCC35885}" destId="{128E11E8-5005-4EF0-82DA-8F33F895FAB5}" srcOrd="0" destOrd="0" parTransId="{D24CD7DD-B3AB-415E-8C58-6ECC5E848AED}" sibTransId="{671EEA7A-9903-4CC4-95AE-9FB02251B5D3}"/>
    <dgm:cxn modelId="{3670DBD7-3A5C-4865-9862-40BD36CFAC6E}" type="presOf" srcId="{293ABB81-59BF-4BCD-8E09-07EE36216565}" destId="{16870C15-C5E9-47B4-948C-439DFED9797E}" srcOrd="0" destOrd="0" presId="urn:microsoft.com/office/officeart/2005/8/layout/arrow2"/>
    <dgm:cxn modelId="{FBE3B15E-F4E4-4736-8F03-715284D2520E}" srcId="{124455BD-0BC1-47FE-BE82-198FFCC35885}" destId="{293ABB81-59BF-4BCD-8E09-07EE36216565}" srcOrd="1" destOrd="0" parTransId="{D09CE98D-981C-4418-927C-E53B15540CA5}" sibTransId="{55B51856-3807-4A1F-BED7-808850F5A912}"/>
    <dgm:cxn modelId="{5C1FCEE9-F724-4F19-BE8E-25AD66F1B469}" type="presOf" srcId="{124455BD-0BC1-47FE-BE82-198FFCC35885}" destId="{857850C1-442E-4101-8035-F0F8A0A65CC9}" srcOrd="0" destOrd="0" presId="urn:microsoft.com/office/officeart/2005/8/layout/arrow2"/>
    <dgm:cxn modelId="{D581D219-45F6-4E16-BCA4-A7E014B084D8}" type="presParOf" srcId="{857850C1-442E-4101-8035-F0F8A0A65CC9}" destId="{36651E42-CEF7-4F17-9319-A31ED7766E83}" srcOrd="0" destOrd="0" presId="urn:microsoft.com/office/officeart/2005/8/layout/arrow2"/>
    <dgm:cxn modelId="{E9E6BB8C-C0BC-4C0F-A9A3-D3461971B903}" type="presParOf" srcId="{857850C1-442E-4101-8035-F0F8A0A65CC9}" destId="{E354AFFF-10C0-4F9F-BF5E-1117E7BAAF76}" srcOrd="1" destOrd="0" presId="urn:microsoft.com/office/officeart/2005/8/layout/arrow2"/>
    <dgm:cxn modelId="{CBF23454-E5EB-4B28-8E53-D0E76F40C5AE}" type="presParOf" srcId="{E354AFFF-10C0-4F9F-BF5E-1117E7BAAF76}" destId="{A16D0D88-8289-4A6C-BAA5-56EA14673198}" srcOrd="0" destOrd="0" presId="urn:microsoft.com/office/officeart/2005/8/layout/arrow2"/>
    <dgm:cxn modelId="{7A8349BD-3B0C-4572-9F8E-3C7B89107A0A}" type="presParOf" srcId="{E354AFFF-10C0-4F9F-BF5E-1117E7BAAF76}" destId="{D1B2E41C-2471-4DC3-A963-C65D665C3989}" srcOrd="1" destOrd="0" presId="urn:microsoft.com/office/officeart/2005/8/layout/arrow2"/>
    <dgm:cxn modelId="{C931A451-0212-413E-9560-0BDFDEDE1C11}" type="presParOf" srcId="{E354AFFF-10C0-4F9F-BF5E-1117E7BAAF76}" destId="{ACBDFBDD-3C10-4D48-8D7C-462246EBDBB2}" srcOrd="2" destOrd="0" presId="urn:microsoft.com/office/officeart/2005/8/layout/arrow2"/>
    <dgm:cxn modelId="{44A28897-7B31-4397-9684-FF3F16FC5337}" type="presParOf" srcId="{E354AFFF-10C0-4F9F-BF5E-1117E7BAAF76}" destId="{16870C15-C5E9-47B4-948C-439DFED9797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51E42-CEF7-4F17-9319-A31ED7766E83}">
      <dsp:nvSpPr>
        <dsp:cNvPr id="0" name=""/>
        <dsp:cNvSpPr/>
      </dsp:nvSpPr>
      <dsp:spPr>
        <a:xfrm rot="20036118">
          <a:off x="430871" y="200321"/>
          <a:ext cx="1985348" cy="12408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D0D88-8289-4A6C-BAA5-56EA14673198}">
      <dsp:nvSpPr>
        <dsp:cNvPr id="0" name=""/>
        <dsp:cNvSpPr/>
      </dsp:nvSpPr>
      <dsp:spPr>
        <a:xfrm>
          <a:off x="1118179" y="676259"/>
          <a:ext cx="69487" cy="6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2E41C-2471-4DC3-A963-C65D665C3989}">
      <dsp:nvSpPr>
        <dsp:cNvPr id="0" name=""/>
        <dsp:cNvSpPr/>
      </dsp:nvSpPr>
      <dsp:spPr>
        <a:xfrm>
          <a:off x="1152922" y="711003"/>
          <a:ext cx="645238" cy="52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2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Assets</a:t>
          </a:r>
          <a:endParaRPr lang="en-GB" sz="1800" kern="1200" dirty="0"/>
        </a:p>
      </dsp:txBody>
      <dsp:txXfrm>
        <a:off x="1152922" y="711003"/>
        <a:ext cx="645238" cy="529839"/>
      </dsp:txXfrm>
    </dsp:sp>
    <dsp:sp modelId="{ACBDFBDD-3C10-4D48-8D7C-462246EBDBB2}">
      <dsp:nvSpPr>
        <dsp:cNvPr id="0" name=""/>
        <dsp:cNvSpPr/>
      </dsp:nvSpPr>
      <dsp:spPr>
        <a:xfrm>
          <a:off x="1758454" y="359844"/>
          <a:ext cx="119120" cy="119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70C15-C5E9-47B4-948C-439DFED9797E}">
      <dsp:nvSpPr>
        <dsp:cNvPr id="0" name=""/>
        <dsp:cNvSpPr/>
      </dsp:nvSpPr>
      <dsp:spPr>
        <a:xfrm>
          <a:off x="1818014" y="419404"/>
          <a:ext cx="645238" cy="82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ONIX</a:t>
          </a:r>
          <a:endParaRPr lang="en-GB" sz="1800" kern="1200" dirty="0"/>
        </a:p>
      </dsp:txBody>
      <dsp:txXfrm>
        <a:off x="1818014" y="419404"/>
        <a:ext cx="645238" cy="821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A78D-CCFE-0348-9B17-607EBEDACB7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2AAA-2E74-5540-8DCE-316D4A007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Phil: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Larry: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28B10-D03D-47EE-8C78-7750C2CA27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Everything</a:t>
            </a:r>
            <a:r>
              <a:rPr lang="en-CA" baseline="0" dirty="0" smtClean="0"/>
              <a:t> is accessible centrally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887AA-5404-40DE-B12A-2439DACBFE7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72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9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6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 you should have an</a:t>
            </a:r>
            <a:r>
              <a:rPr lang="en-US" baseline="0" dirty="0" smtClean="0"/>
              <a:t> apostrophe after ‘Virtusales’ to denote possession of the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9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5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5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them to continue the conversation…visit our stand</a:t>
            </a:r>
            <a:r>
              <a:rPr lang="en-US" baseline="0" dirty="0" smtClean="0"/>
              <a:t>, schedule a live demo,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28B10-D03D-47EE-8C78-7750C2CA27E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Phenomenal</a:t>
            </a:r>
            <a:r>
              <a:rPr lang="en-US" baseline="0" dirty="0" smtClean="0"/>
              <a:t> year </a:t>
            </a:r>
            <a:r>
              <a:rPr lang="en-US" baseline="0" smtClean="0"/>
              <a:t>for growth…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28B10-D03D-47EE-8C78-7750C2CA27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Regardless of format…our mission is to help publishers reach the broadest possible</a:t>
            </a:r>
            <a:r>
              <a:rPr lang="en-US" baseline="0" dirty="0" smtClean="0"/>
              <a:t>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28B10-D03D-47EE-8C78-7750C2CA27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 you should have an</a:t>
            </a:r>
            <a:r>
              <a:rPr lang="en-US" baseline="0" dirty="0" smtClean="0"/>
              <a:t> apostrophe after ‘Virtusales’ to denote possession of the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Everyone in publishing knows </a:t>
            </a:r>
            <a:r>
              <a:rPr lang="en-US" sz="1200" dirty="0" smtClean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more titles more formats more data more work with equally increasing revenues.</a:t>
            </a:r>
            <a:r>
              <a:rPr lang="en-US" sz="1200" baseline="0" dirty="0" smtClean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 Unfortunately the last part isn't correct so publishers need to manage this without increasing operating costs</a:t>
            </a:r>
            <a:endParaRPr lang="en-US" sz="1200" dirty="0" smtClean="0">
              <a:solidFill>
                <a:srgbClr val="66607E"/>
              </a:solidFill>
              <a:latin typeface="Calibri" pitchFamily="34" charset="0"/>
              <a:ea typeface="ＭＳ Ｐゴシック" pitchFamily="-106" charset="-128"/>
              <a:cs typeface="Helvetica" pitchFamily="-106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Biblio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2AAA-2E74-5540-8DCE-316D4A0075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5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6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18" rIns="91438" bIns="45718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8" tIns="45718" rIns="91438" bIns="45718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8348-47F5-6144-BA48-8CF8EF8F32F0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70B4-6E7E-6348-9F88-F3413AEAB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4571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45719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4571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45719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45719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7.jpeg"/><Relationship Id="rId18" Type="http://schemas.openxmlformats.org/officeDocument/2006/relationships/image" Target="../media/image80.png"/><Relationship Id="rId26" Type="http://schemas.openxmlformats.org/officeDocument/2006/relationships/image" Target="../media/image11.png"/><Relationship Id="rId3" Type="http://schemas.openxmlformats.org/officeDocument/2006/relationships/image" Target="../media/image70.png"/><Relationship Id="rId21" Type="http://schemas.openxmlformats.org/officeDocument/2006/relationships/image" Target="../media/image83.png"/><Relationship Id="rId7" Type="http://schemas.openxmlformats.org/officeDocument/2006/relationships/image" Target="../media/image72.jpeg"/><Relationship Id="rId12" Type="http://schemas.openxmlformats.org/officeDocument/2006/relationships/image" Target="../media/image7.gif"/><Relationship Id="rId17" Type="http://schemas.openxmlformats.org/officeDocument/2006/relationships/image" Target="../media/image79.jpeg"/><Relationship Id="rId25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76.jpeg"/><Relationship Id="rId24" Type="http://schemas.openxmlformats.org/officeDocument/2006/relationships/image" Target="../media/image85.png"/><Relationship Id="rId5" Type="http://schemas.openxmlformats.org/officeDocument/2006/relationships/image" Target="../media/image2.png"/><Relationship Id="rId15" Type="http://schemas.openxmlformats.org/officeDocument/2006/relationships/image" Target="../media/image78.jpeg"/><Relationship Id="rId23" Type="http://schemas.openxmlformats.org/officeDocument/2006/relationships/image" Target="../media/image84.png"/><Relationship Id="rId28" Type="http://schemas.openxmlformats.org/officeDocument/2006/relationships/image" Target="../media/image88.png"/><Relationship Id="rId10" Type="http://schemas.openxmlformats.org/officeDocument/2006/relationships/image" Target="../media/image75.jpeg"/><Relationship Id="rId19" Type="http://schemas.openxmlformats.org/officeDocument/2006/relationships/image" Target="../media/image81.png"/><Relationship Id="rId4" Type="http://schemas.openxmlformats.org/officeDocument/2006/relationships/image" Target="../media/image71.jpeg"/><Relationship Id="rId9" Type="http://schemas.openxmlformats.org/officeDocument/2006/relationships/image" Target="../media/image74.jpeg"/><Relationship Id="rId14" Type="http://schemas.openxmlformats.org/officeDocument/2006/relationships/image" Target="../media/image8.jpeg"/><Relationship Id="rId22" Type="http://schemas.openxmlformats.org/officeDocument/2006/relationships/image" Target="../media/image10.png"/><Relationship Id="rId27" Type="http://schemas.openxmlformats.org/officeDocument/2006/relationships/image" Target="../media/image8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3.jpe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7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image" Target="../media/image29.gif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4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gif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34.png"/><Relationship Id="rId16" Type="http://schemas.openxmlformats.org/officeDocument/2006/relationships/image" Target="../media/image48.gif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gif"/><Relationship Id="rId11" Type="http://schemas.openxmlformats.org/officeDocument/2006/relationships/image" Target="../media/image43.jpe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gif"/><Relationship Id="rId15" Type="http://schemas.openxmlformats.org/officeDocument/2006/relationships/image" Target="../media/image47.jpe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gif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8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dney.elder@virtusale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2.png"/><Relationship Id="rId4" Type="http://schemas.openxmlformats.org/officeDocument/2006/relationships/hyperlink" Target="http://www.virtusal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8" y="631789"/>
            <a:ext cx="8428892" cy="2041073"/>
          </a:xfrm>
          <a:prstGeom prst="rect">
            <a:avLst/>
          </a:prstGeom>
        </p:spPr>
        <p:txBody>
          <a:bodyPr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spc="-300" dirty="0" err="1" smtClean="0">
                <a:solidFill>
                  <a:srgbClr val="00529B"/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Kogan</a:t>
            </a:r>
            <a:r>
              <a:rPr lang="en-US" sz="4400" kern="0" spc="-300" dirty="0" smtClean="0">
                <a:solidFill>
                  <a:srgbClr val="00529B"/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 Page’s use of 3</a:t>
            </a:r>
            <a:r>
              <a:rPr lang="en-US" sz="4400" kern="0" spc="-300" baseline="30000" dirty="0" smtClean="0">
                <a:solidFill>
                  <a:srgbClr val="00529B"/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rd</a:t>
            </a:r>
            <a:r>
              <a:rPr lang="en-US" sz="4400" kern="0" spc="-300" dirty="0" smtClean="0">
                <a:solidFill>
                  <a:srgbClr val="00529B"/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 Party Systems to Create, Manage </a:t>
            </a:r>
            <a:r>
              <a:rPr lang="en-US" sz="4400" kern="0" spc="-300" smtClean="0">
                <a:solidFill>
                  <a:srgbClr val="00529B"/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&amp; </a:t>
            </a:r>
            <a:r>
              <a:rPr lang="en-US" sz="4400" kern="0" spc="-300" smtClean="0">
                <a:solidFill>
                  <a:srgbClr val="00529B"/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Distribute Content</a:t>
            </a:r>
            <a:endParaRPr lang="en-US" sz="4400" kern="0" spc="-300" dirty="0" smtClean="0">
              <a:solidFill>
                <a:srgbClr val="00529B"/>
              </a:solidFill>
              <a:latin typeface="+mj-lt"/>
              <a:ea typeface="Arial Unicode MS" pitchFamily="34" charset="-128"/>
              <a:cs typeface="Microsoft Sans Serif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spc="-3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Arial Unicode MS" pitchFamily="34" charset="-128"/>
                <a:cs typeface="Microsoft Sans Serif" pitchFamily="34" charset="0"/>
              </a:rPr>
              <a:t>A Collaborative Approach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pc="-300" dirty="0" smtClean="0">
              <a:solidFill>
                <a:schemeClr val="tx2">
                  <a:lumMod val="65000"/>
                  <a:lumOff val="35000"/>
                </a:schemeClr>
              </a:solidFill>
              <a:latin typeface="Microsoft Sans Serif" pitchFamily="34" charset="0"/>
              <a:ea typeface="Arial Unicode MS" pitchFamily="34" charset="-128"/>
              <a:cs typeface="Microsoft Sans Serif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spc="-3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icrosoft Sans Serif" pitchFamily="34" charset="0"/>
                <a:ea typeface="Arial Unicode MS" pitchFamily="34" charset="-128"/>
                <a:cs typeface="Microsoft Sans Serif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6596" y="6104709"/>
            <a:ext cx="1447800" cy="3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5672517" y="5190306"/>
            <a:ext cx="1799429" cy="1267426"/>
            <a:chOff x="5855406" y="5181597"/>
            <a:chExt cx="1799429" cy="1267426"/>
          </a:xfrm>
        </p:grpSpPr>
        <p:pic>
          <p:nvPicPr>
            <p:cNvPr id="7" name="Picture 9" descr="Virtusales Logo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55406" y="5347809"/>
              <a:ext cx="1799429" cy="110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6235343" y="5181597"/>
              <a:ext cx="1306286" cy="8621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28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4421239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Marcus Woodburn | Ingram Content Group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Martin Klopstock | Kogan Page Ltd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Rodney Elder | </a:t>
            </a:r>
            <a:r>
              <a:rPr lang="en-US" sz="2000" kern="20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Virtusales</a:t>
            </a:r>
            <a:r>
              <a:rPr lang="en-US" sz="2000" kern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 Publishing Solutions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b="1" kern="2000" dirty="0" smtClean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9" name="Picture 8" descr="kp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296" y="5503781"/>
            <a:ext cx="878241" cy="9539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5" descr="H:\Virtusales\Marketing\Art Work\Customer Logos\Lower Res\MOM\Momboo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" y="5733256"/>
            <a:ext cx="2584353" cy="4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3" descr="H:\Virtusales\Marketing\Art Work\Customer Logos\Lower Res\Ian Allan\Ian Allan Hi 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0" y="5008906"/>
            <a:ext cx="183843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Virtusales Logo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482" y="5877272"/>
            <a:ext cx="1481022" cy="9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3751" y="-371"/>
            <a:ext cx="9054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Virtusales’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Customers</a:t>
            </a:r>
          </a:p>
        </p:txBody>
      </p:sp>
      <p:pic>
        <p:nvPicPr>
          <p:cNvPr id="59" name="Picture 11" descr="H:\Virtusales\Marketing\Art Work\Customer Logos\Lower Res\Hachette\Hachette 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93" y="2948081"/>
            <a:ext cx="1406705" cy="13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:\Virtusales\Marketing\Art Work\Customer Logos\Lower Res\Atlantic\Atlantic Hi R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73" y="3842341"/>
            <a:ext cx="1935450" cy="11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Danny\AppData\Local\Microsoft\Windows\Temporary Internet Files\Content.Outlook\KID0BQX7\Bloomsbury Transpare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86" y="900582"/>
            <a:ext cx="7054290" cy="4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H:\Virtusales\Marketing\Art Work\Customer Logos\Lower Res\Candlewick\CWP Hi R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2" y="1853149"/>
            <a:ext cx="766554" cy="12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H:\Virtusales\Marketing\Art Work\Customer Logos\Lower Res\Chalice Press\cp_hor_CL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90" y="5548565"/>
            <a:ext cx="1627752" cy="5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 descr="H:\Virtusales\Marketing\Art Work\Customer Logos\Lower Res\Faber\Faber Hi R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04858"/>
            <a:ext cx="758471" cy="10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H:\Virtusales\Marketing\Art Work\Customer Logos\Lower Res\Granta\Granta 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00" y="5640752"/>
            <a:ext cx="1839215" cy="4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H:\Virtusales\Marketing\Art Work\Customer Logos\Lower Res\Harvard\HarvardRegula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41" y="2869435"/>
            <a:ext cx="905145" cy="11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H:\Virtusales\Marketing\Art Work\Customer Logos\Lower Res\Kogan Page\kp logo_bi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32" y="1721775"/>
            <a:ext cx="986805" cy="11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H:\Virtusales\Marketing\Art Work\Customer Logos\Lower Res\Robinson\Robinso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93" y="3824496"/>
            <a:ext cx="732656" cy="7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2" y="3067113"/>
            <a:ext cx="782993" cy="10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8" descr="H:\Virtusales\Marketing\Art Work\Customer Logos\Lower Res\Virgin\Virgi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29" y="3264916"/>
            <a:ext cx="875894" cy="7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9" descr="C:\Users\Danny\Desktop\Wayne Stat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34" y="1408601"/>
            <a:ext cx="1249363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0" descr="C:\Users\Danny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93" y="4755567"/>
            <a:ext cx="1371600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1" descr="C:\Users\Danny\Desktop\Egmont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0" y="3348120"/>
            <a:ext cx="1941192" cy="5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2" descr="C:\Users\Danny\Desktop\BBC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60" y="1801386"/>
            <a:ext cx="1323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3" descr="C:\Users\Danny\Desktop\DK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3" y="1539865"/>
            <a:ext cx="11525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4" descr="C:\Users\Danny\Desktop\Profile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92" y="5453211"/>
            <a:ext cx="1504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5" descr="C:\Users\Danny\Desktop\HayHouse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71" y="1753688"/>
            <a:ext cx="1560513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6" descr="C:\Users\Danny\Desktop\Picture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46" y="2836852"/>
            <a:ext cx="1106978" cy="15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C:\Users\Danny\Desktop\Picture10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2251724"/>
            <a:ext cx="1017106" cy="8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5657"/>
            <a:ext cx="2069328" cy="5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Rod\Desktop\RandomHouseAustraliaBlack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8229"/>
            <a:ext cx="2567397" cy="8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91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2591"/>
            <a:ext cx="5256584" cy="507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Virtusales 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6175" y="5821845"/>
            <a:ext cx="1576388" cy="9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3528" y="254389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The Publishing Industry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176" y="256490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2800" dirty="0" smtClean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MORE TITLES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429309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2800" dirty="0" smtClean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MORE WORK</a:t>
            </a:r>
            <a:endParaRPr lang="en-US" sz="2800" dirty="0">
              <a:solidFill>
                <a:srgbClr val="66607E"/>
              </a:solidFill>
              <a:latin typeface="Calibri" pitchFamily="34" charset="0"/>
              <a:ea typeface="ＭＳ Ｐゴシック" pitchFamily="-106" charset="-128"/>
              <a:cs typeface="Helvetica" pitchFamily="-10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6176" y="3140968"/>
            <a:ext cx="2602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2800" dirty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MORE </a:t>
            </a:r>
            <a:r>
              <a:rPr lang="en-US" sz="2800" dirty="0" smtClean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FORMATS</a:t>
            </a:r>
            <a:endParaRPr lang="en-US" sz="2800" dirty="0">
              <a:solidFill>
                <a:srgbClr val="66607E"/>
              </a:solidFill>
              <a:latin typeface="Calibri" pitchFamily="34" charset="0"/>
              <a:ea typeface="ＭＳ Ｐゴシック" pitchFamily="-106" charset="-128"/>
              <a:cs typeface="Helvetica" pitchFamily="-10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6176" y="371703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en-US" sz="2800" dirty="0" smtClean="0">
                <a:solidFill>
                  <a:srgbClr val="66607E"/>
                </a:solidFill>
                <a:latin typeface="Calibri" pitchFamily="34" charset="0"/>
                <a:ea typeface="ＭＳ Ｐゴシック" pitchFamily="-106" charset="-128"/>
                <a:cs typeface="Helvetica" pitchFamily="-106" charset="0"/>
              </a:rPr>
              <a:t>MORE DATA</a:t>
            </a:r>
            <a:endParaRPr lang="en-US" sz="2800" dirty="0">
              <a:solidFill>
                <a:srgbClr val="66607E"/>
              </a:solidFill>
              <a:latin typeface="Calibri" pitchFamily="34" charset="0"/>
              <a:ea typeface="ＭＳ Ｐゴシック" pitchFamily="-106" charset="-128"/>
              <a:cs typeface="Helvetic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48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3" grpId="0"/>
      <p:bldP spid="3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box" descr="workf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935">
            <a:off x="1979613" y="858838"/>
            <a:ext cx="569436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ogo" descr="biblio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08088"/>
            <a:ext cx="559593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/>
          <p:cNvSpPr/>
          <p:nvPr/>
        </p:nvSpPr>
        <p:spPr>
          <a:xfrm>
            <a:off x="4139952" y="1701428"/>
            <a:ext cx="1079500" cy="10795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200" dirty="0"/>
              <a:t>Production Control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2916436" y="2617788"/>
            <a:ext cx="1079500" cy="10795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200" dirty="0"/>
              <a:t>Biblio graphic 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2988444" y="4005064"/>
            <a:ext cx="1079500" cy="10795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200" dirty="0"/>
              <a:t>BiblioDAM</a:t>
            </a:r>
          </a:p>
          <a:p>
            <a:pPr algn="ctr">
              <a:defRPr/>
            </a:pPr>
            <a:r>
              <a:rPr lang="en-GB" sz="1200" dirty="0"/>
              <a:t>+ </a:t>
            </a:r>
            <a:r>
              <a:rPr lang="en-GB" sz="1200" dirty="0" err="1"/>
              <a:t>ebooks</a:t>
            </a:r>
            <a:endParaRPr lang="en-GB" sz="12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5508724" y="3933056"/>
            <a:ext cx="1079500" cy="10795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200" dirty="0" smtClean="0"/>
              <a:t>Royalty Processing</a:t>
            </a:r>
            <a:endParaRPr lang="en-GB" sz="1100" dirty="0"/>
          </a:p>
        </p:txBody>
      </p:sp>
      <p:sp>
        <p:nvSpPr>
          <p:cNvPr id="12" name="Flowchart: Connector 11"/>
          <p:cNvSpPr/>
          <p:nvPr/>
        </p:nvSpPr>
        <p:spPr>
          <a:xfrm>
            <a:off x="5429250" y="2493516"/>
            <a:ext cx="1079500" cy="10795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200" dirty="0"/>
              <a:t>Contracts </a:t>
            </a:r>
            <a:r>
              <a:rPr lang="en-GB" sz="1200" dirty="0" smtClean="0"/>
              <a:t>&amp; Rights</a:t>
            </a:r>
            <a:endParaRPr lang="en-GB" sz="1200" dirty="0"/>
          </a:p>
        </p:txBody>
      </p:sp>
      <p:sp>
        <p:nvSpPr>
          <p:cNvPr id="13" name="Flowchart: Connector 12"/>
          <p:cNvSpPr/>
          <p:nvPr/>
        </p:nvSpPr>
        <p:spPr>
          <a:xfrm>
            <a:off x="4283968" y="4725144"/>
            <a:ext cx="1079500" cy="10795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200" dirty="0"/>
              <a:t>Inventory </a:t>
            </a:r>
            <a:r>
              <a:rPr lang="en-GB" sz="1100" dirty="0"/>
              <a:t>Management</a:t>
            </a:r>
          </a:p>
          <a:p>
            <a:pPr algn="ctr">
              <a:defRPr/>
            </a:pPr>
            <a:endParaRPr lang="en-GB" sz="1100" dirty="0"/>
          </a:p>
        </p:txBody>
      </p:sp>
      <p:pic>
        <p:nvPicPr>
          <p:cNvPr id="39" name="Picture 9" descr="Virtusales Logo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6175" y="5821845"/>
            <a:ext cx="1576388" cy="9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B3 LOGO on white cop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816" y="52254"/>
            <a:ext cx="2209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462879" y="146181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Modules</a:t>
            </a:r>
            <a:endParaRPr lang="en-CA" sz="44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364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Virtusales 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5821845"/>
            <a:ext cx="1576388" cy="9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89450" y="115536"/>
            <a:ext cx="6862895" cy="6403727"/>
            <a:chOff x="389450" y="115536"/>
            <a:chExt cx="6862895" cy="640372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15" y="115536"/>
              <a:ext cx="6846830" cy="6403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5515" y="926736"/>
              <a:ext cx="1152128" cy="12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9450" y="4077072"/>
              <a:ext cx="1152128" cy="12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9450" y="5877271"/>
              <a:ext cx="1152128" cy="6419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9450" y="4653136"/>
              <a:ext cx="1152128" cy="12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47224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995" y="1308205"/>
            <a:ext cx="73890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604A7B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Automatic syncing of data between editions  </a:t>
            </a:r>
          </a:p>
          <a:p>
            <a:pPr marL="457200" indent="-457200">
              <a:spcAft>
                <a:spcPts val="1200"/>
              </a:spcAft>
              <a:buClr>
                <a:srgbClr val="604A7B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Data Validation Wizards </a:t>
            </a:r>
          </a:p>
          <a:p>
            <a:pPr marL="457200" indent="-457200">
              <a:spcAft>
                <a:spcPts val="1200"/>
              </a:spcAft>
              <a:buClr>
                <a:srgbClr val="604A7B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Hosted offering</a:t>
            </a:r>
            <a:endParaRPr lang="en-US" sz="3200" dirty="0">
              <a:solidFill>
                <a:srgbClr val="595959"/>
              </a:solidFill>
              <a:cs typeface="Helvetica" charset="0"/>
            </a:endParaRPr>
          </a:p>
          <a:p>
            <a:pPr marL="457200" indent="-457200">
              <a:spcAft>
                <a:spcPts val="1200"/>
              </a:spcAft>
              <a:buClr>
                <a:srgbClr val="604A7B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Supports </a:t>
            </a:r>
            <a:r>
              <a:rPr lang="en-US" sz="3200" dirty="0">
                <a:solidFill>
                  <a:srgbClr val="595959"/>
                </a:solidFill>
                <a:cs typeface="Helvetica" charset="0"/>
              </a:rPr>
              <a:t>non-ISBN </a:t>
            </a: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content</a:t>
            </a:r>
            <a:endParaRPr lang="en-US" sz="3200" dirty="0">
              <a:solidFill>
                <a:srgbClr val="595959"/>
              </a:solidFill>
              <a:cs typeface="Helvetica" charset="0"/>
            </a:endParaRPr>
          </a:p>
          <a:p>
            <a:pPr marL="457200" indent="-457200">
              <a:spcAft>
                <a:spcPts val="1200"/>
              </a:spcAft>
              <a:buClr>
                <a:srgbClr val="604A7B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Publishers </a:t>
            </a:r>
            <a:r>
              <a:rPr lang="en-US" sz="3200" dirty="0">
                <a:solidFill>
                  <a:srgbClr val="595959"/>
                </a:solidFill>
                <a:cs typeface="Helvetica" charset="0"/>
              </a:rPr>
              <a:t>focus on publishing not on systems</a:t>
            </a:r>
          </a:p>
          <a:p>
            <a:pPr marL="457200" indent="-457200">
              <a:spcAft>
                <a:spcPts val="1200"/>
              </a:spcAft>
              <a:buClr>
                <a:srgbClr val="604A7B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595959"/>
                </a:solidFill>
                <a:cs typeface="Helvetica" charset="0"/>
              </a:rPr>
              <a:t>Latest version standard</a:t>
            </a:r>
            <a:endParaRPr lang="en-US" sz="3200" dirty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  <a:buFont typeface="Courier New" pitchFamily="49" charset="0"/>
              <a:buChar char="o"/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  <a:buFont typeface="Courier New" pitchFamily="49" charset="0"/>
              <a:buChar char="o"/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</p:txBody>
      </p:sp>
      <p:pic>
        <p:nvPicPr>
          <p:cNvPr id="7" name="Picture 9" descr="Virtusales 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667375"/>
            <a:ext cx="18288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B3 LOGO on white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44" y="72570"/>
            <a:ext cx="2209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62879" y="146181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Benefits</a:t>
            </a:r>
            <a:endParaRPr lang="en-CA" sz="44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8944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501"/>
            <a:ext cx="7772400" cy="20891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Metadata and Content Distribution: </a:t>
            </a:r>
            <a:b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Microsoft Sans Serif" pitchFamily="34" charset="0"/>
                <a:cs typeface="Microsoft Sans Serif" pitchFamily="34" charset="0"/>
              </a:rPr>
              <a:t>an indie case study</a:t>
            </a:r>
            <a:endParaRPr lang="en-US" dirty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212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Martin Klopstock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Director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Kogan Page Ltd, London</a:t>
            </a:r>
          </a:p>
          <a:p>
            <a:pPr algn="l"/>
            <a:r>
              <a:rPr lang="en-US" sz="2000" dirty="0" smtClean="0">
                <a:solidFill>
                  <a:srgbClr val="00B0F0"/>
                </a:solidFill>
              </a:rPr>
              <a:t>mklopstock@koganpage.com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48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Background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9570"/>
          </a:xfrm>
        </p:spPr>
        <p:txBody>
          <a:bodyPr>
            <a:normAutofit fontScale="92500"/>
          </a:bodyPr>
          <a:lstStyle/>
          <a:p>
            <a:r>
              <a:rPr lang="en-US" sz="3900" dirty="0" err="1" smtClean="0">
                <a:latin typeface="Microsoft Sans Serif" pitchFamily="34" charset="0"/>
                <a:cs typeface="Microsoft Sans Serif" pitchFamily="34" charset="0"/>
              </a:rPr>
              <a:t>Kogan</a:t>
            </a:r>
            <a:r>
              <a:rPr lang="en-US" sz="3900" dirty="0" smtClean="0">
                <a:latin typeface="Microsoft Sans Serif" pitchFamily="34" charset="0"/>
                <a:cs typeface="Microsoft Sans Serif" pitchFamily="34" charset="0"/>
              </a:rPr>
              <a:t> Page: independent business publisher, proud 45-year history</a:t>
            </a:r>
          </a:p>
          <a:p>
            <a:r>
              <a:rPr lang="en-US" sz="3900" dirty="0" smtClean="0">
                <a:latin typeface="Microsoft Sans Serif" pitchFamily="34" charset="0"/>
                <a:cs typeface="Microsoft Sans Serif" pitchFamily="34" charset="0"/>
              </a:rPr>
              <a:t>150 titles per annum</a:t>
            </a:r>
          </a:p>
          <a:p>
            <a:r>
              <a:rPr lang="en-US" sz="3900" dirty="0" smtClean="0">
                <a:latin typeface="Microsoft Sans Serif" pitchFamily="34" charset="0"/>
                <a:cs typeface="Microsoft Sans Serif" pitchFamily="34" charset="0"/>
              </a:rPr>
              <a:t>Strong in niches</a:t>
            </a:r>
          </a:p>
          <a:p>
            <a:r>
              <a:rPr lang="en-US" sz="3900" dirty="0" smtClean="0">
                <a:latin typeface="Microsoft Sans Serif" pitchFamily="34" charset="0"/>
                <a:cs typeface="Microsoft Sans Serif" pitchFamily="34" charset="0"/>
              </a:rPr>
              <a:t>Active partnerships with membership organizations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Background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957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icrosoft Sans Serif" pitchFamily="34" charset="0"/>
                <a:cs typeface="Microsoft Sans Serif" pitchFamily="34" charset="0"/>
              </a:rPr>
              <a:t>Currently 1,809 assets in </a:t>
            </a:r>
            <a:r>
              <a:rPr lang="en-US" sz="3600" dirty="0" err="1" smtClean="0">
                <a:latin typeface="Microsoft Sans Serif" pitchFamily="34" charset="0"/>
                <a:cs typeface="Microsoft Sans Serif" pitchFamily="34" charset="0"/>
              </a:rPr>
              <a:t>CoreSource</a:t>
            </a:r>
            <a:endParaRPr lang="en-US" sz="36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3600" dirty="0" smtClean="0">
                <a:latin typeface="Microsoft Sans Serif" pitchFamily="34" charset="0"/>
                <a:cs typeface="Microsoft Sans Serif" pitchFamily="34" charset="0"/>
              </a:rPr>
              <a:t>30+ distribution partners</a:t>
            </a:r>
          </a:p>
          <a:p>
            <a:r>
              <a:rPr lang="en-US" sz="3600" dirty="0" smtClean="0">
                <a:latin typeface="Microsoft Sans Serif" pitchFamily="34" charset="0"/>
                <a:cs typeface="Microsoft Sans Serif" pitchFamily="34" charset="0"/>
              </a:rPr>
              <a:t>Simultaneous publication of P and E </a:t>
            </a:r>
          </a:p>
          <a:p>
            <a:r>
              <a:rPr lang="en-US" sz="3600" dirty="0" smtClean="0">
                <a:latin typeface="Microsoft Sans Serif" pitchFamily="34" charset="0"/>
                <a:cs typeface="Microsoft Sans Serif" pitchFamily="34" charset="0"/>
              </a:rPr>
              <a:t>Digital is 15% of total revenue</a:t>
            </a:r>
          </a:p>
          <a:p>
            <a:pPr marL="0" indent="0">
              <a:buNone/>
            </a:pPr>
            <a:endParaRPr lang="en-US" sz="3800" dirty="0" smtClean="0">
              <a:latin typeface="Microsoft Sans Serif" pitchFamily="34" charset="0"/>
              <a:cs typeface="Microsoft Sans Serif" pitchFamily="34" charset="0"/>
            </a:endParaRPr>
          </a:p>
          <a:p>
            <a:pPr lvl="1"/>
            <a:endParaRPr lang="en-US" sz="3800" dirty="0" smtClean="0"/>
          </a:p>
          <a:p>
            <a:endParaRPr lang="en-US" sz="3800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7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2008 Strategic re-think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DOWNSIDE</a:t>
            </a:r>
          </a:p>
          <a:p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Digital supply chain fast fragmenting</a:t>
            </a:r>
          </a:p>
          <a:p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Legacy systems not adapted for fast evolving hybrid P&amp;E publishing models</a:t>
            </a:r>
          </a:p>
          <a:p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Ageing IT infrastructure </a:t>
            </a:r>
          </a:p>
          <a:p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85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2008 Strategic re-think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UPSIDE</a:t>
            </a:r>
            <a:endParaRPr lang="en-US" sz="3700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3700" dirty="0">
                <a:latin typeface="Microsoft Sans Serif" pitchFamily="34" charset="0"/>
                <a:cs typeface="Microsoft Sans Serif" pitchFamily="34" charset="0"/>
              </a:rPr>
              <a:t>KP owns </a:t>
            </a:r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World </a:t>
            </a:r>
            <a:r>
              <a:rPr lang="en-US" sz="3700" dirty="0">
                <a:latin typeface="Microsoft Sans Serif" pitchFamily="34" charset="0"/>
                <a:cs typeface="Microsoft Sans Serif" pitchFamily="34" charset="0"/>
              </a:rPr>
              <a:t>rights to 98% of its </a:t>
            </a:r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IP</a:t>
            </a:r>
          </a:p>
          <a:p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Early adopters: signed with </a:t>
            </a:r>
            <a:r>
              <a:rPr lang="en-US" sz="3700" dirty="0" err="1" smtClean="0">
                <a:latin typeface="Microsoft Sans Serif" pitchFamily="34" charset="0"/>
                <a:cs typeface="Microsoft Sans Serif" pitchFamily="34" charset="0"/>
              </a:rPr>
              <a:t>ProQuest</a:t>
            </a:r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 in 1999. </a:t>
            </a:r>
          </a:p>
          <a:p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Small Board makes rapid investment decisions</a:t>
            </a:r>
          </a:p>
          <a:p>
            <a:r>
              <a:rPr lang="en-US" sz="3700" dirty="0" smtClean="0">
                <a:latin typeface="Microsoft Sans Serif" pitchFamily="34" charset="0"/>
                <a:cs typeface="Microsoft Sans Serif" pitchFamily="34" charset="0"/>
              </a:rPr>
              <a:t>Focused business operating in clear niches</a:t>
            </a:r>
          </a:p>
          <a:p>
            <a:endParaRPr lang="en-US" dirty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0" indent="0">
              <a:buNone/>
            </a:pPr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29B"/>
                </a:solidFill>
                <a:latin typeface="Arial Black" pitchFamily="34" charset="0"/>
              </a:rPr>
              <a:t>What is CoreSource?</a:t>
            </a:r>
            <a:endParaRPr lang="en-US" sz="4400" dirty="0">
              <a:solidFill>
                <a:srgbClr val="00529B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4995" y="1308205"/>
            <a:ext cx="738902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04A7B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Digital Asset Management and Distribution system</a:t>
            </a:r>
          </a:p>
          <a:p>
            <a:pPr>
              <a:spcAft>
                <a:spcPts val="1200"/>
              </a:spcAft>
              <a:buClr>
                <a:srgbClr val="604A7B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Worldwide network of retailers, library suppliers,        discovery sites</a:t>
            </a:r>
          </a:p>
          <a:p>
            <a:pPr>
              <a:spcAft>
                <a:spcPts val="1200"/>
              </a:spcAft>
              <a:buClr>
                <a:srgbClr val="604A7B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Community of publishers and retailers</a:t>
            </a:r>
          </a:p>
          <a:p>
            <a:pPr>
              <a:spcAft>
                <a:spcPts val="1200"/>
              </a:spcAft>
              <a:buClr>
                <a:srgbClr val="604A7B"/>
              </a:buClr>
            </a:pPr>
            <a:endParaRPr lang="en-US" sz="2000" dirty="0" smtClean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  <a:buFont typeface="Courier New" pitchFamily="49" charset="0"/>
              <a:buChar char="o"/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  <a:buFont typeface="Courier New" pitchFamily="49" charset="0"/>
              <a:buChar char="o"/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30" y="3604448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529B"/>
                </a:solidFill>
                <a:latin typeface="Arial Black" pitchFamily="34" charset="0"/>
              </a:rPr>
              <a:t>CoreSource Plus</a:t>
            </a:r>
            <a:endParaRPr lang="en-US" sz="2800" dirty="0">
              <a:solidFill>
                <a:srgbClr val="00529B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9820" y="4312334"/>
            <a:ext cx="7963474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Aft>
                <a:spcPts val="1200"/>
              </a:spcAft>
              <a:buClr>
                <a:srgbClr val="604A7B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Single agreement access to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CoreSource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 Retailer Network</a:t>
            </a:r>
          </a:p>
          <a:p>
            <a:pPr>
              <a:spcAft>
                <a:spcPts val="1200"/>
              </a:spcAft>
              <a:buClr>
                <a:srgbClr val="604A7B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Automated distribution</a:t>
            </a:r>
          </a:p>
          <a:p>
            <a:pPr>
              <a:spcAft>
                <a:spcPts val="1200"/>
              </a:spcAft>
              <a:buClr>
                <a:srgbClr val="604A7B"/>
              </a:buClr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Normalised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Helvetica" charset="0"/>
              </a:rPr>
              <a:t>, aggregated sales reporting</a:t>
            </a:r>
          </a:p>
          <a:p>
            <a:pPr>
              <a:spcAft>
                <a:spcPts val="1200"/>
              </a:spcAft>
              <a:buClr>
                <a:srgbClr val="604A7B"/>
              </a:buClr>
            </a:pPr>
            <a:endParaRPr lang="en-US" sz="2000" dirty="0" smtClean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</a:pPr>
            <a:endParaRPr lang="en-US" sz="2000" dirty="0" smtClean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  <a:buFont typeface="Courier New" pitchFamily="49" charset="0"/>
              <a:buChar char="o"/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  <a:p>
            <a:pPr>
              <a:spcAft>
                <a:spcPts val="1200"/>
              </a:spcAft>
              <a:buClr>
                <a:srgbClr val="604A7B"/>
              </a:buClr>
              <a:buFont typeface="Courier New" pitchFamily="49" charset="0"/>
              <a:buChar char="o"/>
            </a:pPr>
            <a:endParaRPr lang="en-US" sz="2000" dirty="0">
              <a:solidFill>
                <a:srgbClr val="595959"/>
              </a:solidFill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2008 Strategic re-think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icrosoft Sans Serif" pitchFamily="34" charset="0"/>
                <a:cs typeface="Microsoft Sans Serif" pitchFamily="34" charset="0"/>
              </a:rPr>
              <a:t>DECISION TIME: How to exploit the IP we own?</a:t>
            </a:r>
            <a:endParaRPr lang="en-US" sz="2800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800" dirty="0" smtClean="0">
                <a:latin typeface="Microsoft Sans Serif" pitchFamily="34" charset="0"/>
                <a:cs typeface="Microsoft Sans Serif" pitchFamily="34" charset="0"/>
              </a:rPr>
              <a:t>Search for digital distribution partner = top priority</a:t>
            </a:r>
          </a:p>
          <a:p>
            <a:r>
              <a:rPr lang="en-US" sz="2800" dirty="0" smtClean="0">
                <a:latin typeface="Microsoft Sans Serif" pitchFamily="34" charset="0"/>
                <a:cs typeface="Microsoft Sans Serif" pitchFamily="34" charset="0"/>
              </a:rPr>
              <a:t>Investment decision in: </a:t>
            </a:r>
          </a:p>
          <a:p>
            <a:pPr lvl="1"/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new business system </a:t>
            </a:r>
          </a:p>
          <a:p>
            <a:pPr lvl="1"/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increasingly cloud-based IT infrastructure</a:t>
            </a:r>
          </a:p>
          <a:p>
            <a:pPr lvl="1"/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new website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9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16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Next steps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Partnerships!</a:t>
            </a:r>
          </a:p>
          <a:p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Leverage relationships to build ‘scale’</a:t>
            </a:r>
          </a:p>
          <a:p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KP became one of the first customers of ICG &amp; </a:t>
            </a:r>
            <a:r>
              <a:rPr lang="en-US" sz="3400" dirty="0" err="1" smtClean="0">
                <a:latin typeface="Microsoft Sans Serif" pitchFamily="34" charset="0"/>
                <a:cs typeface="Microsoft Sans Serif" pitchFamily="34" charset="0"/>
              </a:rPr>
              <a:t>CoreSource</a:t>
            </a:r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 in 2008</a:t>
            </a:r>
          </a:p>
          <a:p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Publishing system tender: won by </a:t>
            </a:r>
            <a:r>
              <a:rPr lang="en-US" sz="3400" dirty="0" err="1" smtClean="0">
                <a:latin typeface="Microsoft Sans Serif" pitchFamily="34" charset="0"/>
                <a:cs typeface="Microsoft Sans Serif" pitchFamily="34" charset="0"/>
              </a:rPr>
              <a:t>Virtusales</a:t>
            </a:r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 (hosted </a:t>
            </a:r>
            <a:r>
              <a:rPr lang="en-US" sz="3400" dirty="0" err="1" smtClean="0">
                <a:latin typeface="Microsoft Sans Serif" pitchFamily="34" charset="0"/>
                <a:cs typeface="Microsoft Sans Serif" pitchFamily="34" charset="0"/>
              </a:rPr>
              <a:t>Biblio</a:t>
            </a:r>
            <a:r>
              <a:rPr lang="en-US" sz="3400" dirty="0" smtClean="0">
                <a:latin typeface="Microsoft Sans Serif" pitchFamily="34" charset="0"/>
                <a:cs typeface="Microsoft Sans Serif" pitchFamily="34" charset="0"/>
              </a:rPr>
              <a:t>) 2010</a:t>
            </a:r>
          </a:p>
          <a:p>
            <a:endParaRPr lang="en-US" dirty="0"/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1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Partnership criteria - ICG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Right attitude! Technology with ‘human touch’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Scale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They talk </a:t>
            </a: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to indies!</a:t>
            </a:r>
          </a:p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D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istribution </a:t>
            </a: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in 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DNA; Ingram understand print &amp; digital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Ingram was already KP’s US distributor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1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Partnership criteria - ICG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Hosted services (no IT investment)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Standards driven (ONIX 2 and 3)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Responsive to user requirements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Excellent customer support function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Widest network of distribution channels</a:t>
            </a:r>
          </a:p>
          <a:p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CoreSource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has excellent management tools and reporting</a:t>
            </a:r>
          </a:p>
          <a:p>
            <a:endParaRPr lang="en-US" dirty="0"/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7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Benefits- ICG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Content Placeholder 4" descr="CS Workflow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7274" y="1893627"/>
            <a:ext cx="6620007" cy="2665846"/>
          </a:xfrm>
        </p:spPr>
      </p:pic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-442587" y="3093929"/>
          <a:ext cx="3298520" cy="124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205" y="4935255"/>
            <a:ext cx="344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604A7B"/>
                </a:solidFill>
              </a:rPr>
              <a:t>BIBLIO</a:t>
            </a:r>
            <a:endParaRPr lang="en-GB" b="1" dirty="0">
              <a:solidFill>
                <a:srgbClr val="604A7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7595" y="1540702"/>
            <a:ext cx="400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CONNECT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I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V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I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TY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Ingram-CoreSource-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0" y="1286956"/>
            <a:ext cx="3928824" cy="5814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310" y="1208241"/>
            <a:ext cx="2181356" cy="6853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Partnership criteria - </a:t>
            </a:r>
            <a:r>
              <a:rPr lang="en-US" sz="3600" dirty="0" err="1" smtClean="0">
                <a:latin typeface="Arial Black" pitchFamily="34" charset="0"/>
              </a:rPr>
              <a:t>Virtusales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Right attitude! Technology with ‘human touch’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System architecture can accommodate </a:t>
            </a:r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ebook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and other digital product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Offer hosted, scalable, modular solution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6-8 week new release cycle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Standards driven approach to metadata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Partnership with ICG/</a:t>
            </a:r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CoreSource</a:t>
            </a:r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Danny\AppData\Local\Temp\attachment.ash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15" y="6018750"/>
            <a:ext cx="1097189" cy="6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Danny\AppData\Local\Temp\attachment.ash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20" y="6046730"/>
            <a:ext cx="1097189" cy="6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C:\Users\Danny\AppData\Local\Temp\attachment.ash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26" y="6046980"/>
            <a:ext cx="1097189" cy="6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Danny\AppData\Local\Temp\attachment.ash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04" y="6022154"/>
            <a:ext cx="1097189" cy="6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221">
            <a:off x="5653631" y="2614193"/>
            <a:ext cx="1905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4" y="-10370"/>
            <a:ext cx="8443456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Landscape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1811895" y="4861455"/>
            <a:ext cx="5429409" cy="322988"/>
            <a:chOff x="1811895" y="4861455"/>
            <a:chExt cx="5429409" cy="322988"/>
          </a:xfrm>
        </p:grpSpPr>
        <p:sp>
          <p:nvSpPr>
            <p:cNvPr id="42" name="Freeform 41"/>
            <p:cNvSpPr/>
            <p:nvPr/>
          </p:nvSpPr>
          <p:spPr>
            <a:xfrm>
              <a:off x="4480880" y="4861455"/>
              <a:ext cx="91440" cy="3229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2988"/>
                  </a:lnTo>
                </a:path>
              </a:pathLst>
            </a:custGeom>
            <a:noFill/>
          </p:spPr>
          <p:style>
            <a:ln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2" name="Group 61"/>
            <p:cNvGrpSpPr/>
            <p:nvPr/>
          </p:nvGrpSpPr>
          <p:grpSpPr>
            <a:xfrm>
              <a:off x="1811895" y="4861455"/>
              <a:ext cx="5429409" cy="322988"/>
              <a:chOff x="1811895" y="4861455"/>
              <a:chExt cx="5429409" cy="322988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4526600" y="4861455"/>
                <a:ext cx="2714704" cy="3229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20107"/>
                    </a:lnTo>
                    <a:lnTo>
                      <a:pt x="2714704" y="220107"/>
                    </a:lnTo>
                    <a:lnTo>
                      <a:pt x="2714704" y="322988"/>
                    </a:lnTo>
                  </a:path>
                </a:pathLst>
              </a:custGeom>
              <a:noFill/>
            </p:spPr>
            <p:style>
              <a:ln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Freeform 40"/>
              <p:cNvSpPr/>
              <p:nvPr/>
            </p:nvSpPr>
            <p:spPr>
              <a:xfrm>
                <a:off x="4526600" y="4861455"/>
                <a:ext cx="1357352" cy="3229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20107"/>
                    </a:lnTo>
                    <a:lnTo>
                      <a:pt x="1357352" y="220107"/>
                    </a:lnTo>
                    <a:lnTo>
                      <a:pt x="1357352" y="322988"/>
                    </a:lnTo>
                  </a:path>
                </a:pathLst>
              </a:custGeom>
              <a:noFill/>
            </p:spPr>
            <p:style>
              <a:ln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Freeform 42"/>
              <p:cNvSpPr/>
              <p:nvPr/>
            </p:nvSpPr>
            <p:spPr>
              <a:xfrm>
                <a:off x="3169247" y="4861455"/>
                <a:ext cx="1357352" cy="3229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357352" y="0"/>
                    </a:moveTo>
                    <a:lnTo>
                      <a:pt x="1357352" y="220107"/>
                    </a:lnTo>
                    <a:lnTo>
                      <a:pt x="0" y="220107"/>
                    </a:lnTo>
                    <a:lnTo>
                      <a:pt x="0" y="322988"/>
                    </a:lnTo>
                  </a:path>
                </a:pathLst>
              </a:custGeom>
              <a:noFill/>
            </p:spPr>
            <p:style>
              <a:ln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Freeform 43"/>
              <p:cNvSpPr/>
              <p:nvPr/>
            </p:nvSpPr>
            <p:spPr>
              <a:xfrm>
                <a:off x="1811895" y="4861455"/>
                <a:ext cx="2714704" cy="3229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714704" y="0"/>
                    </a:moveTo>
                    <a:lnTo>
                      <a:pt x="2714704" y="220107"/>
                    </a:lnTo>
                    <a:lnTo>
                      <a:pt x="0" y="220107"/>
                    </a:lnTo>
                    <a:lnTo>
                      <a:pt x="0" y="322988"/>
                    </a:lnTo>
                  </a:path>
                </a:pathLst>
              </a:custGeom>
              <a:noFill/>
            </p:spPr>
            <p:style>
              <a:lnRef idx="2">
                <a:schemeClr val="accent4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63" name="Group 62"/>
          <p:cNvGrpSpPr/>
          <p:nvPr/>
        </p:nvGrpSpPr>
        <p:grpSpPr>
          <a:xfrm>
            <a:off x="3971319" y="4156249"/>
            <a:ext cx="1233956" cy="822432"/>
            <a:chOff x="3971319" y="4156249"/>
            <a:chExt cx="1233956" cy="822432"/>
          </a:xfrm>
        </p:grpSpPr>
        <p:sp>
          <p:nvSpPr>
            <p:cNvPr id="45" name="Rounded Rectangle 44"/>
            <p:cNvSpPr/>
            <p:nvPr/>
          </p:nvSpPr>
          <p:spPr>
            <a:xfrm>
              <a:off x="3971319" y="4156249"/>
              <a:ext cx="1110560" cy="7052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4094715" y="4273475"/>
              <a:ext cx="1110560" cy="705206"/>
            </a:xfrm>
            <a:custGeom>
              <a:avLst/>
              <a:gdLst>
                <a:gd name="connsiteX0" fmla="*/ 0 w 1110560"/>
                <a:gd name="connsiteY0" fmla="*/ 70521 h 705206"/>
                <a:gd name="connsiteX1" fmla="*/ 70521 w 1110560"/>
                <a:gd name="connsiteY1" fmla="*/ 0 h 705206"/>
                <a:gd name="connsiteX2" fmla="*/ 1040039 w 1110560"/>
                <a:gd name="connsiteY2" fmla="*/ 0 h 705206"/>
                <a:gd name="connsiteX3" fmla="*/ 1110560 w 1110560"/>
                <a:gd name="connsiteY3" fmla="*/ 70521 h 705206"/>
                <a:gd name="connsiteX4" fmla="*/ 1110560 w 1110560"/>
                <a:gd name="connsiteY4" fmla="*/ 634685 h 705206"/>
                <a:gd name="connsiteX5" fmla="*/ 1040039 w 1110560"/>
                <a:gd name="connsiteY5" fmla="*/ 705206 h 705206"/>
                <a:gd name="connsiteX6" fmla="*/ 70521 w 1110560"/>
                <a:gd name="connsiteY6" fmla="*/ 705206 h 705206"/>
                <a:gd name="connsiteX7" fmla="*/ 0 w 1110560"/>
                <a:gd name="connsiteY7" fmla="*/ 634685 h 705206"/>
                <a:gd name="connsiteX8" fmla="*/ 0 w 1110560"/>
                <a:gd name="connsiteY8" fmla="*/ 70521 h 7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0560" h="705206">
                  <a:moveTo>
                    <a:pt x="0" y="70521"/>
                  </a:moveTo>
                  <a:cubicBezTo>
                    <a:pt x="0" y="31573"/>
                    <a:pt x="31573" y="0"/>
                    <a:pt x="70521" y="0"/>
                  </a:cubicBezTo>
                  <a:lnTo>
                    <a:pt x="1040039" y="0"/>
                  </a:lnTo>
                  <a:cubicBezTo>
                    <a:pt x="1078987" y="0"/>
                    <a:pt x="1110560" y="31573"/>
                    <a:pt x="1110560" y="70521"/>
                  </a:cubicBezTo>
                  <a:lnTo>
                    <a:pt x="1110560" y="634685"/>
                  </a:lnTo>
                  <a:cubicBezTo>
                    <a:pt x="1110560" y="673633"/>
                    <a:pt x="1078987" y="705206"/>
                    <a:pt x="1040039" y="705206"/>
                  </a:cubicBezTo>
                  <a:lnTo>
                    <a:pt x="70521" y="705206"/>
                  </a:lnTo>
                  <a:cubicBezTo>
                    <a:pt x="31573" y="705206"/>
                    <a:pt x="0" y="673633"/>
                    <a:pt x="0" y="634685"/>
                  </a:cubicBezTo>
                  <a:lnTo>
                    <a:pt x="0" y="7052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5" tIns="66375" rIns="66375" bIns="663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noProof="0" dirty="0" smtClean="0"/>
                <a:t>Finished Product &amp; Metadata</a:t>
              </a:r>
              <a:endParaRPr lang="en-US" sz="1200" kern="1200" noProof="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56615" y="5184443"/>
            <a:ext cx="1233955" cy="822432"/>
            <a:chOff x="1256615" y="5184443"/>
            <a:chExt cx="1233955" cy="822432"/>
          </a:xfrm>
        </p:grpSpPr>
        <p:sp>
          <p:nvSpPr>
            <p:cNvPr id="47" name="Rounded Rectangle 46"/>
            <p:cNvSpPr/>
            <p:nvPr/>
          </p:nvSpPr>
          <p:spPr>
            <a:xfrm>
              <a:off x="1256615" y="5184443"/>
              <a:ext cx="1110560" cy="7052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1380010" y="5301669"/>
              <a:ext cx="1110560" cy="705206"/>
            </a:xfrm>
            <a:custGeom>
              <a:avLst/>
              <a:gdLst>
                <a:gd name="connsiteX0" fmla="*/ 0 w 1110560"/>
                <a:gd name="connsiteY0" fmla="*/ 70521 h 705206"/>
                <a:gd name="connsiteX1" fmla="*/ 70521 w 1110560"/>
                <a:gd name="connsiteY1" fmla="*/ 0 h 705206"/>
                <a:gd name="connsiteX2" fmla="*/ 1040039 w 1110560"/>
                <a:gd name="connsiteY2" fmla="*/ 0 h 705206"/>
                <a:gd name="connsiteX3" fmla="*/ 1110560 w 1110560"/>
                <a:gd name="connsiteY3" fmla="*/ 70521 h 705206"/>
                <a:gd name="connsiteX4" fmla="*/ 1110560 w 1110560"/>
                <a:gd name="connsiteY4" fmla="*/ 634685 h 705206"/>
                <a:gd name="connsiteX5" fmla="*/ 1040039 w 1110560"/>
                <a:gd name="connsiteY5" fmla="*/ 705206 h 705206"/>
                <a:gd name="connsiteX6" fmla="*/ 70521 w 1110560"/>
                <a:gd name="connsiteY6" fmla="*/ 705206 h 705206"/>
                <a:gd name="connsiteX7" fmla="*/ 0 w 1110560"/>
                <a:gd name="connsiteY7" fmla="*/ 634685 h 705206"/>
                <a:gd name="connsiteX8" fmla="*/ 0 w 1110560"/>
                <a:gd name="connsiteY8" fmla="*/ 70521 h 7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0560" h="705206">
                  <a:moveTo>
                    <a:pt x="0" y="70521"/>
                  </a:moveTo>
                  <a:cubicBezTo>
                    <a:pt x="0" y="31573"/>
                    <a:pt x="31573" y="0"/>
                    <a:pt x="70521" y="0"/>
                  </a:cubicBezTo>
                  <a:lnTo>
                    <a:pt x="1040039" y="0"/>
                  </a:lnTo>
                  <a:cubicBezTo>
                    <a:pt x="1078987" y="0"/>
                    <a:pt x="1110560" y="31573"/>
                    <a:pt x="1110560" y="70521"/>
                  </a:cubicBezTo>
                  <a:lnTo>
                    <a:pt x="1110560" y="634685"/>
                  </a:lnTo>
                  <a:cubicBezTo>
                    <a:pt x="1110560" y="673633"/>
                    <a:pt x="1078987" y="705206"/>
                    <a:pt x="1040039" y="705206"/>
                  </a:cubicBezTo>
                  <a:lnTo>
                    <a:pt x="70521" y="705206"/>
                  </a:lnTo>
                  <a:cubicBezTo>
                    <a:pt x="31573" y="705206"/>
                    <a:pt x="0" y="673633"/>
                    <a:pt x="0" y="634685"/>
                  </a:cubicBezTo>
                  <a:lnTo>
                    <a:pt x="0" y="7052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5" tIns="66375" rIns="66375" bIns="663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noProof="0" dirty="0" smtClean="0"/>
                <a:t>Bibliographic &amp;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noProof="0" dirty="0" smtClean="0"/>
                <a:t>Editorial</a:t>
              </a:r>
              <a:endParaRPr lang="en-US" sz="1200" kern="1200" noProof="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13967" y="5184443"/>
            <a:ext cx="1233956" cy="822432"/>
            <a:chOff x="2613967" y="5184443"/>
            <a:chExt cx="1233956" cy="822432"/>
          </a:xfrm>
        </p:grpSpPr>
        <p:sp>
          <p:nvSpPr>
            <p:cNvPr id="49" name="Rounded Rectangle 48"/>
            <p:cNvSpPr/>
            <p:nvPr/>
          </p:nvSpPr>
          <p:spPr>
            <a:xfrm>
              <a:off x="2613967" y="5184443"/>
              <a:ext cx="1110560" cy="7052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2737363" y="5301669"/>
              <a:ext cx="1110560" cy="705206"/>
            </a:xfrm>
            <a:custGeom>
              <a:avLst/>
              <a:gdLst>
                <a:gd name="connsiteX0" fmla="*/ 0 w 1110560"/>
                <a:gd name="connsiteY0" fmla="*/ 70521 h 705206"/>
                <a:gd name="connsiteX1" fmla="*/ 70521 w 1110560"/>
                <a:gd name="connsiteY1" fmla="*/ 0 h 705206"/>
                <a:gd name="connsiteX2" fmla="*/ 1040039 w 1110560"/>
                <a:gd name="connsiteY2" fmla="*/ 0 h 705206"/>
                <a:gd name="connsiteX3" fmla="*/ 1110560 w 1110560"/>
                <a:gd name="connsiteY3" fmla="*/ 70521 h 705206"/>
                <a:gd name="connsiteX4" fmla="*/ 1110560 w 1110560"/>
                <a:gd name="connsiteY4" fmla="*/ 634685 h 705206"/>
                <a:gd name="connsiteX5" fmla="*/ 1040039 w 1110560"/>
                <a:gd name="connsiteY5" fmla="*/ 705206 h 705206"/>
                <a:gd name="connsiteX6" fmla="*/ 70521 w 1110560"/>
                <a:gd name="connsiteY6" fmla="*/ 705206 h 705206"/>
                <a:gd name="connsiteX7" fmla="*/ 0 w 1110560"/>
                <a:gd name="connsiteY7" fmla="*/ 634685 h 705206"/>
                <a:gd name="connsiteX8" fmla="*/ 0 w 1110560"/>
                <a:gd name="connsiteY8" fmla="*/ 70521 h 7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0560" h="705206">
                  <a:moveTo>
                    <a:pt x="0" y="70521"/>
                  </a:moveTo>
                  <a:cubicBezTo>
                    <a:pt x="0" y="31573"/>
                    <a:pt x="31573" y="0"/>
                    <a:pt x="70521" y="0"/>
                  </a:cubicBezTo>
                  <a:lnTo>
                    <a:pt x="1040039" y="0"/>
                  </a:lnTo>
                  <a:cubicBezTo>
                    <a:pt x="1078987" y="0"/>
                    <a:pt x="1110560" y="31573"/>
                    <a:pt x="1110560" y="70521"/>
                  </a:cubicBezTo>
                  <a:lnTo>
                    <a:pt x="1110560" y="634685"/>
                  </a:lnTo>
                  <a:cubicBezTo>
                    <a:pt x="1110560" y="673633"/>
                    <a:pt x="1078987" y="705206"/>
                    <a:pt x="1040039" y="705206"/>
                  </a:cubicBezTo>
                  <a:lnTo>
                    <a:pt x="70521" y="705206"/>
                  </a:lnTo>
                  <a:cubicBezTo>
                    <a:pt x="31573" y="705206"/>
                    <a:pt x="0" y="673633"/>
                    <a:pt x="0" y="634685"/>
                  </a:cubicBezTo>
                  <a:lnTo>
                    <a:pt x="0" y="7052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5" tIns="66375" rIns="66375" bIns="663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Production</a:t>
              </a:r>
              <a:endParaRPr lang="en-US" sz="1200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71319" y="5184443"/>
            <a:ext cx="1233956" cy="822432"/>
            <a:chOff x="3971319" y="5184443"/>
            <a:chExt cx="1233956" cy="822432"/>
          </a:xfrm>
        </p:grpSpPr>
        <p:sp>
          <p:nvSpPr>
            <p:cNvPr id="51" name="Rounded Rectangle 50"/>
            <p:cNvSpPr/>
            <p:nvPr/>
          </p:nvSpPr>
          <p:spPr>
            <a:xfrm>
              <a:off x="3971319" y="5184443"/>
              <a:ext cx="1110560" cy="7052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4094715" y="5301669"/>
              <a:ext cx="1110560" cy="705206"/>
            </a:xfrm>
            <a:custGeom>
              <a:avLst/>
              <a:gdLst>
                <a:gd name="connsiteX0" fmla="*/ 0 w 1110560"/>
                <a:gd name="connsiteY0" fmla="*/ 70521 h 705206"/>
                <a:gd name="connsiteX1" fmla="*/ 70521 w 1110560"/>
                <a:gd name="connsiteY1" fmla="*/ 0 h 705206"/>
                <a:gd name="connsiteX2" fmla="*/ 1040039 w 1110560"/>
                <a:gd name="connsiteY2" fmla="*/ 0 h 705206"/>
                <a:gd name="connsiteX3" fmla="*/ 1110560 w 1110560"/>
                <a:gd name="connsiteY3" fmla="*/ 70521 h 705206"/>
                <a:gd name="connsiteX4" fmla="*/ 1110560 w 1110560"/>
                <a:gd name="connsiteY4" fmla="*/ 634685 h 705206"/>
                <a:gd name="connsiteX5" fmla="*/ 1040039 w 1110560"/>
                <a:gd name="connsiteY5" fmla="*/ 705206 h 705206"/>
                <a:gd name="connsiteX6" fmla="*/ 70521 w 1110560"/>
                <a:gd name="connsiteY6" fmla="*/ 705206 h 705206"/>
                <a:gd name="connsiteX7" fmla="*/ 0 w 1110560"/>
                <a:gd name="connsiteY7" fmla="*/ 634685 h 705206"/>
                <a:gd name="connsiteX8" fmla="*/ 0 w 1110560"/>
                <a:gd name="connsiteY8" fmla="*/ 70521 h 7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0560" h="705206">
                  <a:moveTo>
                    <a:pt x="0" y="70521"/>
                  </a:moveTo>
                  <a:cubicBezTo>
                    <a:pt x="0" y="31573"/>
                    <a:pt x="31573" y="0"/>
                    <a:pt x="70521" y="0"/>
                  </a:cubicBezTo>
                  <a:lnTo>
                    <a:pt x="1040039" y="0"/>
                  </a:lnTo>
                  <a:cubicBezTo>
                    <a:pt x="1078987" y="0"/>
                    <a:pt x="1110560" y="31573"/>
                    <a:pt x="1110560" y="70521"/>
                  </a:cubicBezTo>
                  <a:lnTo>
                    <a:pt x="1110560" y="634685"/>
                  </a:lnTo>
                  <a:cubicBezTo>
                    <a:pt x="1110560" y="673633"/>
                    <a:pt x="1078987" y="705206"/>
                    <a:pt x="1040039" y="705206"/>
                  </a:cubicBezTo>
                  <a:lnTo>
                    <a:pt x="70521" y="705206"/>
                  </a:lnTo>
                  <a:cubicBezTo>
                    <a:pt x="31573" y="705206"/>
                    <a:pt x="0" y="673633"/>
                    <a:pt x="0" y="634685"/>
                  </a:cubicBezTo>
                  <a:lnTo>
                    <a:pt x="0" y="7052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5" tIns="66375" rIns="66375" bIns="663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Contracts &amp; Rights</a:t>
              </a:r>
              <a:endParaRPr lang="en-US" sz="1200" kern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28671" y="5184443"/>
            <a:ext cx="1233956" cy="822432"/>
            <a:chOff x="5328671" y="5184443"/>
            <a:chExt cx="1233956" cy="822432"/>
          </a:xfrm>
        </p:grpSpPr>
        <p:sp>
          <p:nvSpPr>
            <p:cNvPr id="53" name="Rounded Rectangle 52"/>
            <p:cNvSpPr/>
            <p:nvPr/>
          </p:nvSpPr>
          <p:spPr>
            <a:xfrm>
              <a:off x="5328671" y="5184443"/>
              <a:ext cx="1110560" cy="7052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5452067" y="5301669"/>
              <a:ext cx="1110560" cy="705206"/>
            </a:xfrm>
            <a:custGeom>
              <a:avLst/>
              <a:gdLst>
                <a:gd name="connsiteX0" fmla="*/ 0 w 1110560"/>
                <a:gd name="connsiteY0" fmla="*/ 70521 h 705206"/>
                <a:gd name="connsiteX1" fmla="*/ 70521 w 1110560"/>
                <a:gd name="connsiteY1" fmla="*/ 0 h 705206"/>
                <a:gd name="connsiteX2" fmla="*/ 1040039 w 1110560"/>
                <a:gd name="connsiteY2" fmla="*/ 0 h 705206"/>
                <a:gd name="connsiteX3" fmla="*/ 1110560 w 1110560"/>
                <a:gd name="connsiteY3" fmla="*/ 70521 h 705206"/>
                <a:gd name="connsiteX4" fmla="*/ 1110560 w 1110560"/>
                <a:gd name="connsiteY4" fmla="*/ 634685 h 705206"/>
                <a:gd name="connsiteX5" fmla="*/ 1040039 w 1110560"/>
                <a:gd name="connsiteY5" fmla="*/ 705206 h 705206"/>
                <a:gd name="connsiteX6" fmla="*/ 70521 w 1110560"/>
                <a:gd name="connsiteY6" fmla="*/ 705206 h 705206"/>
                <a:gd name="connsiteX7" fmla="*/ 0 w 1110560"/>
                <a:gd name="connsiteY7" fmla="*/ 634685 h 705206"/>
                <a:gd name="connsiteX8" fmla="*/ 0 w 1110560"/>
                <a:gd name="connsiteY8" fmla="*/ 70521 h 7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0560" h="705206">
                  <a:moveTo>
                    <a:pt x="0" y="70521"/>
                  </a:moveTo>
                  <a:cubicBezTo>
                    <a:pt x="0" y="31573"/>
                    <a:pt x="31573" y="0"/>
                    <a:pt x="70521" y="0"/>
                  </a:cubicBezTo>
                  <a:lnTo>
                    <a:pt x="1040039" y="0"/>
                  </a:lnTo>
                  <a:cubicBezTo>
                    <a:pt x="1078987" y="0"/>
                    <a:pt x="1110560" y="31573"/>
                    <a:pt x="1110560" y="70521"/>
                  </a:cubicBezTo>
                  <a:lnTo>
                    <a:pt x="1110560" y="634685"/>
                  </a:lnTo>
                  <a:cubicBezTo>
                    <a:pt x="1110560" y="673633"/>
                    <a:pt x="1078987" y="705206"/>
                    <a:pt x="1040039" y="705206"/>
                  </a:cubicBezTo>
                  <a:lnTo>
                    <a:pt x="70521" y="705206"/>
                  </a:lnTo>
                  <a:cubicBezTo>
                    <a:pt x="31573" y="705206"/>
                    <a:pt x="0" y="673633"/>
                    <a:pt x="0" y="634685"/>
                  </a:cubicBezTo>
                  <a:lnTo>
                    <a:pt x="0" y="7052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5" tIns="66375" rIns="66375" bIns="663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Royalty Processing</a:t>
              </a:r>
              <a:endParaRPr lang="en-US" sz="1200" kern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86024" y="5184443"/>
            <a:ext cx="1233955" cy="822432"/>
            <a:chOff x="6686024" y="5184443"/>
            <a:chExt cx="1233955" cy="822432"/>
          </a:xfrm>
        </p:grpSpPr>
        <p:sp>
          <p:nvSpPr>
            <p:cNvPr id="55" name="Rounded Rectangle 54"/>
            <p:cNvSpPr/>
            <p:nvPr/>
          </p:nvSpPr>
          <p:spPr>
            <a:xfrm>
              <a:off x="6686024" y="5184443"/>
              <a:ext cx="1110560" cy="7052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reeform 55"/>
            <p:cNvSpPr/>
            <p:nvPr/>
          </p:nvSpPr>
          <p:spPr>
            <a:xfrm>
              <a:off x="6809419" y="5301669"/>
              <a:ext cx="1110560" cy="705206"/>
            </a:xfrm>
            <a:custGeom>
              <a:avLst/>
              <a:gdLst>
                <a:gd name="connsiteX0" fmla="*/ 0 w 1110560"/>
                <a:gd name="connsiteY0" fmla="*/ 70521 h 705206"/>
                <a:gd name="connsiteX1" fmla="*/ 70521 w 1110560"/>
                <a:gd name="connsiteY1" fmla="*/ 0 h 705206"/>
                <a:gd name="connsiteX2" fmla="*/ 1040039 w 1110560"/>
                <a:gd name="connsiteY2" fmla="*/ 0 h 705206"/>
                <a:gd name="connsiteX3" fmla="*/ 1110560 w 1110560"/>
                <a:gd name="connsiteY3" fmla="*/ 70521 h 705206"/>
                <a:gd name="connsiteX4" fmla="*/ 1110560 w 1110560"/>
                <a:gd name="connsiteY4" fmla="*/ 634685 h 705206"/>
                <a:gd name="connsiteX5" fmla="*/ 1040039 w 1110560"/>
                <a:gd name="connsiteY5" fmla="*/ 705206 h 705206"/>
                <a:gd name="connsiteX6" fmla="*/ 70521 w 1110560"/>
                <a:gd name="connsiteY6" fmla="*/ 705206 h 705206"/>
                <a:gd name="connsiteX7" fmla="*/ 0 w 1110560"/>
                <a:gd name="connsiteY7" fmla="*/ 634685 h 705206"/>
                <a:gd name="connsiteX8" fmla="*/ 0 w 1110560"/>
                <a:gd name="connsiteY8" fmla="*/ 70521 h 7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0560" h="705206">
                  <a:moveTo>
                    <a:pt x="0" y="70521"/>
                  </a:moveTo>
                  <a:cubicBezTo>
                    <a:pt x="0" y="31573"/>
                    <a:pt x="31573" y="0"/>
                    <a:pt x="70521" y="0"/>
                  </a:cubicBezTo>
                  <a:lnTo>
                    <a:pt x="1040039" y="0"/>
                  </a:lnTo>
                  <a:cubicBezTo>
                    <a:pt x="1078987" y="0"/>
                    <a:pt x="1110560" y="31573"/>
                    <a:pt x="1110560" y="70521"/>
                  </a:cubicBezTo>
                  <a:lnTo>
                    <a:pt x="1110560" y="634685"/>
                  </a:lnTo>
                  <a:cubicBezTo>
                    <a:pt x="1110560" y="673633"/>
                    <a:pt x="1078987" y="705206"/>
                    <a:pt x="1040039" y="705206"/>
                  </a:cubicBezTo>
                  <a:lnTo>
                    <a:pt x="70521" y="705206"/>
                  </a:lnTo>
                  <a:cubicBezTo>
                    <a:pt x="31573" y="705206"/>
                    <a:pt x="0" y="673633"/>
                    <a:pt x="0" y="634685"/>
                  </a:cubicBezTo>
                  <a:lnTo>
                    <a:pt x="0" y="7052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5" tIns="66375" rIns="66375" bIns="663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Digital </a:t>
              </a:r>
              <a:r>
                <a:rPr lang="en-US" sz="1200" kern="1200" noProof="0" dirty="0" smtClean="0"/>
                <a:t>Asset</a:t>
              </a:r>
              <a:r>
                <a:rPr lang="en-US" sz="1200" kern="1200" dirty="0" smtClean="0"/>
                <a:t> Management</a:t>
              </a:r>
              <a:endParaRPr lang="en-US" sz="1200" kern="1200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118382" y="2200622"/>
            <a:ext cx="1207136" cy="1148953"/>
          </a:xfrm>
          <a:custGeom>
            <a:avLst/>
            <a:gdLst>
              <a:gd name="connsiteX0" fmla="*/ 0 w 1148953"/>
              <a:gd name="connsiteY0" fmla="*/ 574477 h 1148953"/>
              <a:gd name="connsiteX1" fmla="*/ 574477 w 1148953"/>
              <a:gd name="connsiteY1" fmla="*/ 0 h 1148953"/>
              <a:gd name="connsiteX2" fmla="*/ 1148954 w 1148953"/>
              <a:gd name="connsiteY2" fmla="*/ 574477 h 1148953"/>
              <a:gd name="connsiteX3" fmla="*/ 574477 w 1148953"/>
              <a:gd name="connsiteY3" fmla="*/ 1148954 h 1148953"/>
              <a:gd name="connsiteX4" fmla="*/ 0 w 1148953"/>
              <a:gd name="connsiteY4" fmla="*/ 574477 h 114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953" h="1148953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70" tIns="184770" rIns="184770" bIns="18477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err="1" smtClean="0"/>
              <a:t>Ebook</a:t>
            </a:r>
            <a:r>
              <a:rPr lang="en-US" sz="1300" dirty="0" smtClean="0"/>
              <a:t> file metadata distribution </a:t>
            </a:r>
            <a:r>
              <a:rPr lang="en-US" sz="1300" kern="1200" noProof="0" dirty="0" err="1" smtClean="0"/>
              <a:t>Coresource</a:t>
            </a:r>
            <a:endParaRPr lang="en-US" sz="1300" kern="1200" noProof="0" dirty="0"/>
          </a:p>
        </p:txBody>
      </p:sp>
      <p:sp>
        <p:nvSpPr>
          <p:cNvPr id="11" name="Freeform 10"/>
          <p:cNvSpPr/>
          <p:nvPr/>
        </p:nvSpPr>
        <p:spPr>
          <a:xfrm rot="21326715">
            <a:off x="5630121" y="1048540"/>
            <a:ext cx="85238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smtClean="0"/>
              <a:t>Apple</a:t>
            </a:r>
            <a:endParaRPr lang="en-US" sz="1200" kern="1200" noProof="0"/>
          </a:p>
        </p:txBody>
      </p:sp>
      <p:sp>
        <p:nvSpPr>
          <p:cNvPr id="13" name="Freeform 12"/>
          <p:cNvSpPr/>
          <p:nvPr/>
        </p:nvSpPr>
        <p:spPr>
          <a:xfrm rot="21326715">
            <a:off x="7484129" y="1183409"/>
            <a:ext cx="85238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dirty="0" smtClean="0"/>
              <a:t>Kobo</a:t>
            </a:r>
            <a:endParaRPr lang="en-US" sz="1200" kern="1200" noProof="0" dirty="0"/>
          </a:p>
        </p:txBody>
      </p:sp>
      <p:sp>
        <p:nvSpPr>
          <p:cNvPr id="15" name="Freeform 14"/>
          <p:cNvSpPr/>
          <p:nvPr/>
        </p:nvSpPr>
        <p:spPr>
          <a:xfrm rot="21326715">
            <a:off x="7627709" y="3021877"/>
            <a:ext cx="85238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smtClean="0"/>
              <a:t>Other retailers 100+</a:t>
            </a:r>
            <a:endParaRPr lang="en-US" sz="1200" kern="1200" noProof="0"/>
          </a:p>
        </p:txBody>
      </p:sp>
      <p:sp>
        <p:nvSpPr>
          <p:cNvPr id="16" name="Freeform 15"/>
          <p:cNvSpPr/>
          <p:nvPr/>
        </p:nvSpPr>
        <p:spPr>
          <a:xfrm rot="6506117">
            <a:off x="6685629" y="1857656"/>
            <a:ext cx="425790" cy="171870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17" name="Freeform 16"/>
          <p:cNvSpPr/>
          <p:nvPr/>
        </p:nvSpPr>
        <p:spPr>
          <a:xfrm rot="21326715">
            <a:off x="7867139" y="2083170"/>
            <a:ext cx="85238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smtClean="0"/>
              <a:t>Barnes &amp; Noble</a:t>
            </a:r>
            <a:endParaRPr lang="en-US" sz="1200" kern="1200" noProof="0"/>
          </a:p>
        </p:txBody>
      </p:sp>
      <p:sp>
        <p:nvSpPr>
          <p:cNvPr id="19" name="Freeform 18"/>
          <p:cNvSpPr/>
          <p:nvPr/>
        </p:nvSpPr>
        <p:spPr>
          <a:xfrm rot="21326715">
            <a:off x="6586211" y="802188"/>
            <a:ext cx="85238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dirty="0" smtClean="0"/>
              <a:t>Amazon</a:t>
            </a:r>
            <a:endParaRPr lang="en-US" sz="1200" kern="1200" noProof="0" dirty="0"/>
          </a:p>
        </p:txBody>
      </p:sp>
      <p:sp>
        <p:nvSpPr>
          <p:cNvPr id="20" name="Freeform 19"/>
          <p:cNvSpPr/>
          <p:nvPr/>
        </p:nvSpPr>
        <p:spPr>
          <a:xfrm rot="9593407">
            <a:off x="7409767" y="2574509"/>
            <a:ext cx="447352" cy="16358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21" name="Freeform 20"/>
          <p:cNvSpPr/>
          <p:nvPr/>
        </p:nvSpPr>
        <p:spPr>
          <a:xfrm rot="7413466">
            <a:off x="7222268" y="2116765"/>
            <a:ext cx="447352" cy="16358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22" name="Freeform 21"/>
          <p:cNvSpPr/>
          <p:nvPr/>
        </p:nvSpPr>
        <p:spPr>
          <a:xfrm rot="12267575">
            <a:off x="7212997" y="3180345"/>
            <a:ext cx="425790" cy="171870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23" name="Freeform 22"/>
          <p:cNvSpPr/>
          <p:nvPr/>
        </p:nvSpPr>
        <p:spPr>
          <a:xfrm rot="3509805">
            <a:off x="6159328" y="1971599"/>
            <a:ext cx="425790" cy="171870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26" name="Freeform 25"/>
          <p:cNvSpPr/>
          <p:nvPr/>
        </p:nvSpPr>
        <p:spPr>
          <a:xfrm flipH="1">
            <a:off x="2364631" y="1093217"/>
            <a:ext cx="84016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dirty="0" smtClean="0"/>
              <a:t>Other retailers</a:t>
            </a:r>
            <a:endParaRPr lang="en-US" sz="1200" kern="1200" noProof="0" dirty="0"/>
          </a:p>
        </p:txBody>
      </p:sp>
      <p:sp>
        <p:nvSpPr>
          <p:cNvPr id="27" name="Freeform 26"/>
          <p:cNvSpPr/>
          <p:nvPr/>
        </p:nvSpPr>
        <p:spPr>
          <a:xfrm flipH="1">
            <a:off x="532282" y="1497547"/>
            <a:ext cx="84016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smtClean="0"/>
              <a:t>Nielsen</a:t>
            </a:r>
            <a:endParaRPr lang="en-US" sz="1200" kern="1200" noProof="0" dirty="0"/>
          </a:p>
        </p:txBody>
      </p:sp>
      <p:sp>
        <p:nvSpPr>
          <p:cNvPr id="28" name="Freeform 27"/>
          <p:cNvSpPr/>
          <p:nvPr/>
        </p:nvSpPr>
        <p:spPr>
          <a:xfrm flipH="1">
            <a:off x="546029" y="3373321"/>
            <a:ext cx="84016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dirty="0" smtClean="0"/>
              <a:t>Ingram</a:t>
            </a:r>
            <a:endParaRPr lang="en-US" sz="1200" kern="1200" noProof="0" dirty="0"/>
          </a:p>
        </p:txBody>
      </p:sp>
      <p:sp>
        <p:nvSpPr>
          <p:cNvPr id="29" name="Freeform 28"/>
          <p:cNvSpPr/>
          <p:nvPr/>
        </p:nvSpPr>
        <p:spPr>
          <a:xfrm rot="14739053" flipH="1">
            <a:off x="1775995" y="2109457"/>
            <a:ext cx="425790" cy="16940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30" name="Freeform 29"/>
          <p:cNvSpPr/>
          <p:nvPr/>
        </p:nvSpPr>
        <p:spPr>
          <a:xfrm flipH="1">
            <a:off x="243344" y="2431736"/>
            <a:ext cx="84016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Whole-</a:t>
            </a:r>
            <a:r>
              <a:rPr lang="en-US" sz="1200" dirty="0" err="1" smtClean="0"/>
              <a:t>salers</a:t>
            </a:r>
            <a:endParaRPr lang="en-US" sz="1200" kern="1200" noProof="0" dirty="0"/>
          </a:p>
        </p:txBody>
      </p:sp>
      <p:sp>
        <p:nvSpPr>
          <p:cNvPr id="31" name="Freeform 30"/>
          <p:cNvSpPr/>
          <p:nvPr/>
        </p:nvSpPr>
        <p:spPr>
          <a:xfrm flipH="1">
            <a:off x="1377525" y="1022691"/>
            <a:ext cx="840162" cy="892495"/>
          </a:xfrm>
          <a:custGeom>
            <a:avLst/>
            <a:gdLst>
              <a:gd name="connsiteX0" fmla="*/ 0 w 811298"/>
              <a:gd name="connsiteY0" fmla="*/ 446248 h 892495"/>
              <a:gd name="connsiteX1" fmla="*/ 405649 w 811298"/>
              <a:gd name="connsiteY1" fmla="*/ 0 h 892495"/>
              <a:gd name="connsiteX2" fmla="*/ 811298 w 811298"/>
              <a:gd name="connsiteY2" fmla="*/ 446248 h 892495"/>
              <a:gd name="connsiteX3" fmla="*/ 405649 w 811298"/>
              <a:gd name="connsiteY3" fmla="*/ 892496 h 892495"/>
              <a:gd name="connsiteX4" fmla="*/ 0 w 811298"/>
              <a:gd name="connsiteY4" fmla="*/ 446248 h 89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98" h="892495">
                <a:moveTo>
                  <a:pt x="0" y="446248"/>
                </a:moveTo>
                <a:cubicBezTo>
                  <a:pt x="0" y="199792"/>
                  <a:pt x="181615" y="0"/>
                  <a:pt x="405649" y="0"/>
                </a:cubicBezTo>
                <a:cubicBezTo>
                  <a:pt x="629683" y="0"/>
                  <a:pt x="811298" y="199792"/>
                  <a:pt x="811298" y="446248"/>
                </a:cubicBezTo>
                <a:cubicBezTo>
                  <a:pt x="811298" y="692704"/>
                  <a:pt x="629683" y="892496"/>
                  <a:pt x="405649" y="892496"/>
                </a:cubicBezTo>
                <a:cubicBezTo>
                  <a:pt x="181615" y="892496"/>
                  <a:pt x="0" y="692704"/>
                  <a:pt x="0" y="44624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34052" tIns="145943" rIns="134052" bIns="1459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noProof="0" dirty="0" smtClean="0"/>
              <a:t>Amazon</a:t>
            </a:r>
            <a:endParaRPr lang="en-US" sz="1200" kern="1200" noProof="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6" y="1515538"/>
            <a:ext cx="1164381" cy="119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990109" y="2860613"/>
            <a:ext cx="1164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FF0000"/>
                </a:solidFill>
              </a:rPr>
              <a:t>IDEA</a:t>
            </a:r>
          </a:p>
          <a:p>
            <a:pPr algn="ctr"/>
            <a:endParaRPr lang="fr-CA" b="1" dirty="0">
              <a:solidFill>
                <a:srgbClr val="FF0000"/>
              </a:solidFill>
            </a:endParaRPr>
          </a:p>
          <a:p>
            <a:pPr algn="ctr"/>
            <a:r>
              <a:rPr lang="fr-CA" b="1" dirty="0" smtClean="0">
                <a:solidFill>
                  <a:srgbClr val="FF0000"/>
                </a:solidFill>
              </a:rPr>
              <a:t>Revenue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 rot="17740255" flipH="1">
            <a:off x="2344884" y="2146234"/>
            <a:ext cx="425790" cy="16940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76" name="Freeform 75"/>
          <p:cNvSpPr/>
          <p:nvPr/>
        </p:nvSpPr>
        <p:spPr>
          <a:xfrm rot="13015234" flipH="1">
            <a:off x="1309619" y="2412600"/>
            <a:ext cx="425790" cy="16940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77" name="Freeform 76"/>
          <p:cNvSpPr/>
          <p:nvPr/>
        </p:nvSpPr>
        <p:spPr>
          <a:xfrm rot="11573992" flipH="1">
            <a:off x="1197046" y="2823099"/>
            <a:ext cx="425790" cy="16940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78" name="Freeform 77"/>
          <p:cNvSpPr/>
          <p:nvPr/>
        </p:nvSpPr>
        <p:spPr>
          <a:xfrm rot="8999062" flipH="1">
            <a:off x="1388095" y="3372181"/>
            <a:ext cx="425790" cy="169406"/>
          </a:xfrm>
          <a:custGeom>
            <a:avLst/>
            <a:gdLst>
              <a:gd name="connsiteX0" fmla="*/ 0 w 319810"/>
              <a:gd name="connsiteY0" fmla="*/ 78129 h 390644"/>
              <a:gd name="connsiteX1" fmla="*/ 159905 w 319810"/>
              <a:gd name="connsiteY1" fmla="*/ 78129 h 390644"/>
              <a:gd name="connsiteX2" fmla="*/ 159905 w 319810"/>
              <a:gd name="connsiteY2" fmla="*/ 0 h 390644"/>
              <a:gd name="connsiteX3" fmla="*/ 319810 w 319810"/>
              <a:gd name="connsiteY3" fmla="*/ 195322 h 390644"/>
              <a:gd name="connsiteX4" fmla="*/ 159905 w 319810"/>
              <a:gd name="connsiteY4" fmla="*/ 390644 h 390644"/>
              <a:gd name="connsiteX5" fmla="*/ 159905 w 319810"/>
              <a:gd name="connsiteY5" fmla="*/ 312515 h 390644"/>
              <a:gd name="connsiteX6" fmla="*/ 0 w 319810"/>
              <a:gd name="connsiteY6" fmla="*/ 312515 h 390644"/>
              <a:gd name="connsiteX7" fmla="*/ 0 w 319810"/>
              <a:gd name="connsiteY7" fmla="*/ 78129 h 39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10" h="390644">
                <a:moveTo>
                  <a:pt x="319810" y="312515"/>
                </a:moveTo>
                <a:lnTo>
                  <a:pt x="159905" y="312515"/>
                </a:lnTo>
                <a:lnTo>
                  <a:pt x="159905" y="390644"/>
                </a:lnTo>
                <a:lnTo>
                  <a:pt x="0" y="195322"/>
                </a:lnTo>
                <a:lnTo>
                  <a:pt x="159905" y="0"/>
                </a:lnTo>
                <a:lnTo>
                  <a:pt x="159905" y="78129"/>
                </a:lnTo>
                <a:lnTo>
                  <a:pt x="319810" y="78129"/>
                </a:lnTo>
                <a:lnTo>
                  <a:pt x="319810" y="31251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95942" tIns="78129" rIns="1" bIns="7812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501046" y="2782555"/>
            <a:ext cx="27335" cy="129535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086525" y="3373321"/>
            <a:ext cx="1057901" cy="78292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1743247" y="2285318"/>
            <a:ext cx="2245181" cy="1950868"/>
            <a:chOff x="1743247" y="2285318"/>
            <a:chExt cx="2245181" cy="1950868"/>
          </a:xfrm>
        </p:grpSpPr>
        <p:pic>
          <p:nvPicPr>
            <p:cNvPr id="1028" name="Picture 4" descr="C:\Users\Danny\AppData\Local\Microsoft\Windows\Temporary Internet Files\Content.IE5\BFSYIVKH\MP900439419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16607" y="2064287"/>
              <a:ext cx="895591" cy="133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24"/>
            <p:cNvSpPr/>
            <p:nvPr/>
          </p:nvSpPr>
          <p:spPr>
            <a:xfrm flipH="1">
              <a:off x="1743247" y="2461624"/>
              <a:ext cx="1189830" cy="1148953"/>
            </a:xfrm>
            <a:custGeom>
              <a:avLst/>
              <a:gdLst>
                <a:gd name="connsiteX0" fmla="*/ 0 w 1148953"/>
                <a:gd name="connsiteY0" fmla="*/ 574477 h 1148953"/>
                <a:gd name="connsiteX1" fmla="*/ 574477 w 1148953"/>
                <a:gd name="connsiteY1" fmla="*/ 0 h 1148953"/>
                <a:gd name="connsiteX2" fmla="*/ 1148954 w 1148953"/>
                <a:gd name="connsiteY2" fmla="*/ 574477 h 1148953"/>
                <a:gd name="connsiteX3" fmla="*/ 574477 w 1148953"/>
                <a:gd name="connsiteY3" fmla="*/ 1148954 h 1148953"/>
                <a:gd name="connsiteX4" fmla="*/ 0 w 1148953"/>
                <a:gd name="connsiteY4" fmla="*/ 574477 h 114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953" h="1148953">
                  <a:moveTo>
                    <a:pt x="0" y="574477"/>
                  </a:moveTo>
                  <a:cubicBezTo>
                    <a:pt x="0" y="257202"/>
                    <a:pt x="257202" y="0"/>
                    <a:pt x="574477" y="0"/>
                  </a:cubicBezTo>
                  <a:cubicBezTo>
                    <a:pt x="891752" y="0"/>
                    <a:pt x="1148954" y="257202"/>
                    <a:pt x="1148954" y="574477"/>
                  </a:cubicBezTo>
                  <a:cubicBezTo>
                    <a:pt x="1148954" y="891752"/>
                    <a:pt x="891752" y="1148954"/>
                    <a:pt x="574477" y="1148954"/>
                  </a:cubicBezTo>
                  <a:cubicBezTo>
                    <a:pt x="257202" y="1148954"/>
                    <a:pt x="0" y="891752"/>
                    <a:pt x="0" y="574477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84770" tIns="184770" rIns="184770" bIns="18477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noProof="0" dirty="0" smtClean="0"/>
                <a:t>ONIX Feeds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/>
                <a:t>Biblio</a:t>
              </a:r>
              <a:endParaRPr lang="en-US" sz="1300" kern="1200" noProof="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Print Books</a:t>
              </a:r>
              <a:endParaRPr lang="en-US" sz="1300" kern="1200" noProof="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 flipV="1">
              <a:off x="2784712" y="3456202"/>
              <a:ext cx="1203716" cy="77998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/>
          <p:cNvCxnSpPr>
            <a:stCxn id="45" idx="1"/>
          </p:cNvCxnSpPr>
          <p:nvPr/>
        </p:nvCxnSpPr>
        <p:spPr>
          <a:xfrm flipH="1">
            <a:off x="2987492" y="4508852"/>
            <a:ext cx="983827" cy="146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759449" y="906940"/>
            <a:ext cx="144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Warehouse</a:t>
            </a:r>
            <a:r>
              <a:rPr lang="fr-CA" sz="1600" dirty="0" smtClean="0"/>
              <a:t> </a:t>
            </a:r>
            <a:r>
              <a:rPr lang="fr-CA" sz="1600" dirty="0" err="1" smtClean="0"/>
              <a:t>feed</a:t>
            </a:r>
            <a:endParaRPr lang="en-CA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80903" y="4384881"/>
            <a:ext cx="105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err="1" smtClean="0"/>
              <a:t>Website</a:t>
            </a:r>
            <a:r>
              <a:rPr lang="fr-CA" dirty="0" smtClean="0"/>
              <a:t> </a:t>
            </a:r>
            <a:r>
              <a:rPr lang="fr-CA" dirty="0" err="1" smtClean="0"/>
              <a:t>feed</a:t>
            </a:r>
            <a:endParaRPr lang="en-CA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29" y="4170594"/>
            <a:ext cx="1563029" cy="9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203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8" grpId="1"/>
      <p:bldP spid="75" grpId="0" animBg="1"/>
      <p:bldP spid="76" grpId="0" animBg="1"/>
      <p:bldP spid="77" grpId="0" animBg="1"/>
      <p:bldP spid="78" grpId="0" animBg="1"/>
      <p:bldP spid="81" grpId="0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Benefits - Biblio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Automate legacy processes (</a:t>
            </a:r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eg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P&amp;L)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10% staff saving is realistic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Automated production estimates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Grouping &amp; Reporting engines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Combined E&amp;P title P&amp;L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Update metadata once &amp; re-feed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Post go-live decisions/goals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Microsoft Sans Serif" pitchFamily="34" charset="0"/>
                <a:cs typeface="Microsoft Sans Serif" pitchFamily="34" charset="0"/>
              </a:rPr>
              <a:t>One ISBN per e-book </a:t>
            </a:r>
            <a:r>
              <a:rPr lang="en-US" sz="3400" i="1" dirty="0">
                <a:latin typeface="Microsoft Sans Serif" pitchFamily="34" charset="0"/>
                <a:cs typeface="Microsoft Sans Serif" pitchFamily="34" charset="0"/>
              </a:rPr>
              <a:t>type</a:t>
            </a:r>
            <a:r>
              <a:rPr lang="en-US" sz="3400" dirty="0">
                <a:latin typeface="Microsoft Sans Serif" pitchFamily="34" charset="0"/>
                <a:cs typeface="Microsoft Sans Serif" pitchFamily="34" charset="0"/>
              </a:rPr>
              <a:t> (not per file extension)</a:t>
            </a:r>
          </a:p>
          <a:p>
            <a:r>
              <a:rPr lang="en-GB" sz="3400" dirty="0">
                <a:latin typeface="Microsoft Sans Serif" pitchFamily="34" charset="0"/>
                <a:cs typeface="Microsoft Sans Serif" pitchFamily="34" charset="0"/>
              </a:rPr>
              <a:t>Metadata</a:t>
            </a:r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 in </a:t>
            </a:r>
            <a:r>
              <a:rPr lang="en-GB" sz="3400" dirty="0">
                <a:latin typeface="Microsoft Sans Serif" pitchFamily="34" charset="0"/>
                <a:cs typeface="Microsoft Sans Serif" pitchFamily="34" charset="0"/>
              </a:rPr>
              <a:t>one place </a:t>
            </a:r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only, </a:t>
            </a:r>
            <a:r>
              <a:rPr lang="en-GB" sz="3400" dirty="0">
                <a:latin typeface="Microsoft Sans Serif" pitchFamily="34" charset="0"/>
                <a:cs typeface="Microsoft Sans Serif" pitchFamily="34" charset="0"/>
              </a:rPr>
              <a:t>and</a:t>
            </a:r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 globally </a:t>
            </a:r>
            <a:r>
              <a:rPr lang="en-GB" sz="3400" dirty="0">
                <a:latin typeface="Microsoft Sans Serif" pitchFamily="34" charset="0"/>
                <a:cs typeface="Microsoft Sans Serif" pitchFamily="34" charset="0"/>
              </a:rPr>
              <a:t>fed to all partners by automated daily feeds.</a:t>
            </a:r>
            <a:endParaRPr lang="en-GB" sz="3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Metadata is </a:t>
            </a:r>
            <a:r>
              <a:rPr lang="en-GB" sz="3400" dirty="0">
                <a:latin typeface="Microsoft Sans Serif" pitchFamily="34" charset="0"/>
                <a:cs typeface="Microsoft Sans Serif" pitchFamily="34" charset="0"/>
              </a:rPr>
              <a:t>now </a:t>
            </a:r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customer-focused, </a:t>
            </a:r>
            <a:r>
              <a:rPr lang="en-GB" sz="3400" dirty="0">
                <a:latin typeface="Microsoft Sans Serif" pitchFamily="34" charset="0"/>
                <a:cs typeface="Microsoft Sans Serif" pitchFamily="34" charset="0"/>
              </a:rPr>
              <a:t>not system-driven</a:t>
            </a:r>
            <a:r>
              <a:rPr lang="en-GB" sz="3000" dirty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GB" sz="3000" dirty="0">
                <a:latin typeface="Microsoft Sans Serif" pitchFamily="34" charset="0"/>
                <a:cs typeface="Microsoft Sans Serif" pitchFamily="34" charset="0"/>
              </a:rPr>
            </a:br>
            <a:r>
              <a:rPr lang="en-GB" sz="3000" dirty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en-GB" sz="3000" dirty="0">
                <a:latin typeface="Microsoft Sans Serif" pitchFamily="34" charset="0"/>
                <a:cs typeface="Microsoft Sans Serif" pitchFamily="34" charset="0"/>
              </a:rPr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endParaRPr lang="en-US" sz="3000" dirty="0"/>
          </a:p>
        </p:txBody>
      </p:sp>
      <p:pic>
        <p:nvPicPr>
          <p:cNvPr id="6" name="Picture 5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7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pic>
        <p:nvPicPr>
          <p:cNvPr id="5" name="Picture 4" descr="Nielsen compli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4" y="1509474"/>
            <a:ext cx="7347656" cy="483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580575" y="5080000"/>
            <a:ext cx="304800" cy="1503409"/>
          </a:xfrm>
          <a:prstGeom prst="upArrow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41832" y="5600481"/>
            <a:ext cx="2815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04A7B"/>
                </a:solidFill>
              </a:rPr>
              <a:t>BIBLIO GOLIVE FEB 2011</a:t>
            </a:r>
            <a:endParaRPr lang="en-GB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93439"/>
            <a:ext cx="9143999" cy="3962400"/>
          </a:xfrm>
          <a:prstGeom prst="rect">
            <a:avLst/>
          </a:prstGeom>
        </p:spPr>
        <p:txBody>
          <a:bodyPr lIns="91414" tIns="45707" rIns="91414" bIns="45707" anchor="t"/>
          <a:lstStyle/>
          <a:p>
            <a:r>
              <a:rPr lang="en-US" sz="7200" b="1" dirty="0" smtClean="0">
                <a:solidFill>
                  <a:srgbClr val="00529B"/>
                </a:solidFill>
                <a:latin typeface="Microsoft Sans Serif" pitchFamily="34" charset="0"/>
                <a:cs typeface="Microsoft Sans Serif" pitchFamily="34" charset="0"/>
              </a:rPr>
              <a:t>      1,300+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Publishers</a:t>
            </a:r>
          </a:p>
          <a:p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4800" b="1" dirty="0" smtClean="0">
                <a:solidFill>
                  <a:srgbClr val="00529B"/>
                </a:solidFill>
                <a:latin typeface="Microsoft Sans Serif" pitchFamily="34" charset="0"/>
                <a:cs typeface="Microsoft Sans Serif" pitchFamily="34" charset="0"/>
              </a:rPr>
              <a:t> 176 </a:t>
            </a:r>
            <a:r>
              <a:rPr lang="en-US" sz="4800" b="1" dirty="0">
                <a:solidFill>
                  <a:srgbClr val="404040"/>
                </a:solidFill>
                <a:latin typeface="Microsoft Sans Serif" pitchFamily="34" charset="0"/>
                <a:cs typeface="Microsoft Sans Serif" pitchFamily="34" charset="0"/>
              </a:rPr>
              <a:t>Distribution </a:t>
            </a:r>
            <a:r>
              <a:rPr lang="en-US" sz="4800" b="1" dirty="0" smtClean="0">
                <a:solidFill>
                  <a:srgbClr val="404040"/>
                </a:solidFill>
                <a:latin typeface="Microsoft Sans Serif" pitchFamily="34" charset="0"/>
                <a:cs typeface="Microsoft Sans Serif" pitchFamily="34" charset="0"/>
              </a:rPr>
              <a:t>partners</a:t>
            </a:r>
          </a:p>
          <a:p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4800" b="1" dirty="0" smtClean="0">
                <a:solidFill>
                  <a:srgbClr val="00529B"/>
                </a:solidFill>
                <a:latin typeface="Microsoft Sans Serif" pitchFamily="34" charset="0"/>
                <a:cs typeface="Microsoft Sans Serif" pitchFamily="34" charset="0"/>
              </a:rPr>
              <a:t>          150+</a:t>
            </a:r>
            <a:r>
              <a:rPr lang="en-US" sz="4800" b="1" dirty="0" smtClean="0">
                <a:solidFill>
                  <a:srgbClr val="1F497D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4800" b="1" dirty="0" smtClean="0">
                <a:solidFill>
                  <a:srgbClr val="404040"/>
                </a:solidFill>
                <a:latin typeface="Microsoft Sans Serif" pitchFamily="34" charset="0"/>
                <a:cs typeface="Microsoft Sans Serif" pitchFamily="34" charset="0"/>
              </a:rPr>
              <a:t>Countries</a:t>
            </a:r>
          </a:p>
          <a:p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6000" b="1" dirty="0" smtClean="0">
                <a:solidFill>
                  <a:srgbClr val="00529B"/>
                </a:solidFill>
                <a:latin typeface="Microsoft Sans Serif" pitchFamily="34" charset="0"/>
                <a:cs typeface="Microsoft Sans Serif" pitchFamily="34" charset="0"/>
              </a:rPr>
              <a:t>   209,900</a:t>
            </a:r>
            <a:r>
              <a:rPr lang="en-US" sz="6000" b="1" dirty="0">
                <a:solidFill>
                  <a:srgbClr val="00529B"/>
                </a:solidFill>
                <a:latin typeface="Microsoft Sans Serif" pitchFamily="34" charset="0"/>
                <a:cs typeface="Microsoft Sans Serif" pitchFamily="34" charset="0"/>
              </a:rPr>
              <a:t>+</a:t>
            </a:r>
            <a:r>
              <a:rPr lang="en-US" sz="6000" b="1" dirty="0">
                <a:solidFill>
                  <a:srgbClr val="1F497D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6000" b="1" dirty="0" smtClean="0">
                <a:solidFill>
                  <a:srgbClr val="404040"/>
                </a:solidFill>
                <a:latin typeface="Microsoft Sans Serif" pitchFamily="34" charset="0"/>
                <a:cs typeface="Microsoft Sans Serif" pitchFamily="34" charset="0"/>
              </a:rPr>
              <a:t>Titles</a:t>
            </a:r>
          </a:p>
          <a:p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z="2800" b="1" dirty="0" smtClean="0">
                <a:solidFill>
                  <a:srgbClr val="00529B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en-US" sz="2800" b="1" dirty="0" smtClean="0">
              <a:solidFill>
                <a:prstClr val="black">
                  <a:lumMod val="50000"/>
                  <a:lumOff val="50000"/>
                </a:prst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defTabSz="914147" fontAlgn="base">
              <a:spcBef>
                <a:spcPts val="5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cs typeface="Arial Narrow"/>
              <a:sym typeface="Gill Sans" charset="0"/>
            </a:endParaRPr>
          </a:p>
          <a:p>
            <a:pPr defTabSz="9141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cs typeface="Arial Narrow"/>
              <a:sym typeface="Gill Sans" charset="0"/>
            </a:endParaRPr>
          </a:p>
          <a:p>
            <a:pPr defTabSz="9141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cs typeface="Arial Narrow"/>
              <a:sym typeface="Gill Sans" charset="0"/>
            </a:endParaRPr>
          </a:p>
          <a:p>
            <a:pPr defTabSz="9141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>
                  <a:lumMod val="50000"/>
                </a:srgbClr>
              </a:solidFill>
              <a:latin typeface="Arial Narrow"/>
              <a:cs typeface="Arial Narrow"/>
              <a:sym typeface="Gill Sans" charset="0"/>
            </a:endParaRPr>
          </a:p>
          <a:p>
            <a:pPr defTabSz="9141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>
                  <a:lumMod val="50000"/>
                </a:srgbClr>
              </a:solidFill>
              <a:latin typeface="Arial Narrow"/>
              <a:cs typeface="Arial Narrow"/>
              <a:sym typeface="Gill Sans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600200"/>
            <a:ext cx="8229600" cy="685800"/>
          </a:xfrm>
          <a:prstGeom prst="rect">
            <a:avLst/>
          </a:prstGeom>
        </p:spPr>
        <p:txBody>
          <a:bodyPr lIns="91438" tIns="45718" rIns="91438" bIns="45718" anchor="t"/>
          <a:lstStyle/>
          <a:p>
            <a:pPr defTabSz="914382" fontAlgn="base">
              <a:spcBef>
                <a:spcPts val="240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529B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228600"/>
            <a:ext cx="5181600" cy="1295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8" rIns="91438" bIns="45718" numCol="1" rtlCol="0" anchor="t" anchorCtr="0" compatLnSpc="1">
            <a:prstTxWarp prst="textNoShape">
              <a:avLst/>
            </a:prstTxWarp>
          </a:bodyPr>
          <a:lstStyle/>
          <a:p>
            <a:pPr defTabSz="9143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ヒラギノ角ゴ Pro W3" pitchFamily="28" charset="-128"/>
            </a:endParaRPr>
          </a:p>
        </p:txBody>
      </p:sp>
      <p:pic>
        <p:nvPicPr>
          <p:cNvPr id="10" name="Picture 9" descr="Ingram-CoreSource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35" y="6113873"/>
            <a:ext cx="3429000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pic>
        <p:nvPicPr>
          <p:cNvPr id="5" name="Picture 4" descr="Nielsen compli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4" y="1509474"/>
            <a:ext cx="7347656" cy="483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580575" y="5080000"/>
            <a:ext cx="304800" cy="1503409"/>
          </a:xfrm>
          <a:prstGeom prst="upArrow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41832" y="5600481"/>
            <a:ext cx="2815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04A7B"/>
                </a:solidFill>
              </a:rPr>
              <a:t>BIBLIO GOLIVE FEB 2011</a:t>
            </a:r>
            <a:endParaRPr lang="en-GB" b="1" dirty="0">
              <a:solidFill>
                <a:srgbClr val="604A7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8959" y="4502331"/>
            <a:ext cx="296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LEADING TO...</a:t>
            </a:r>
            <a:endParaRPr lang="en-GB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pic>
        <p:nvPicPr>
          <p:cNvPr id="5" name="Picture 4" descr="Nielsen compli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4" y="1509474"/>
            <a:ext cx="7347656" cy="483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580575" y="5080000"/>
            <a:ext cx="304800" cy="1503409"/>
          </a:xfrm>
          <a:prstGeom prst="upArrow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41832" y="5600481"/>
            <a:ext cx="2815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04A7B"/>
                </a:solidFill>
              </a:rPr>
              <a:t>BIBLIO GOLIVE FEB 2011</a:t>
            </a:r>
            <a:endParaRPr lang="en-GB" b="1" dirty="0">
              <a:solidFill>
                <a:srgbClr val="604A7B"/>
              </a:solidFill>
            </a:endParaRPr>
          </a:p>
        </p:txBody>
      </p:sp>
      <p:pic>
        <p:nvPicPr>
          <p:cNvPr id="10" name="Picture 9" descr="BIC PDEA Exc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290" y="3420145"/>
            <a:ext cx="6104709" cy="1967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pic>
        <p:nvPicPr>
          <p:cNvPr id="5" name="Picture 4" descr="Nielsen compli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4" y="1509474"/>
            <a:ext cx="7347656" cy="483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580575" y="5080000"/>
            <a:ext cx="304800" cy="1503409"/>
          </a:xfrm>
          <a:prstGeom prst="upArrow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41832" y="5600481"/>
            <a:ext cx="2815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04A7B"/>
                </a:solidFill>
              </a:rPr>
              <a:t>BIBLIO GOLIVE FEB 2011</a:t>
            </a:r>
            <a:endParaRPr lang="en-GB" b="1" dirty="0">
              <a:solidFill>
                <a:srgbClr val="604A7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402" y="2760506"/>
            <a:ext cx="130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AND...</a:t>
            </a:r>
            <a:endParaRPr lang="en-GB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BIC PDEA Exc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290" y="3420145"/>
            <a:ext cx="6104709" cy="1967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pic>
        <p:nvPicPr>
          <p:cNvPr id="9" name="Picture 8" descr="CS valid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71594"/>
            <a:ext cx="7356709" cy="505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  <p:pic>
        <p:nvPicPr>
          <p:cNvPr id="9" name="Picture 8" descr="CS valid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71594"/>
            <a:ext cx="7356709" cy="505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2171" y="4876800"/>
            <a:ext cx="252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Metadata validation with  distribution partners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97"/>
            <a:ext cx="8229600" cy="417957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icrosoft Sans Serif" pitchFamily="34" charset="0"/>
                <a:cs typeface="Microsoft Sans Serif" pitchFamily="34" charset="0"/>
              </a:rPr>
              <a:t>BIC Excellence award (only 9 publishers in the UK have this status)</a:t>
            </a:r>
          </a:p>
          <a:p>
            <a:r>
              <a:rPr lang="en-GB" sz="3600" dirty="0" smtClean="0">
                <a:latin typeface="Microsoft Sans Serif" pitchFamily="34" charset="0"/>
                <a:cs typeface="Microsoft Sans Serif" pitchFamily="34" charset="0"/>
              </a:rPr>
              <a:t>100% </a:t>
            </a:r>
            <a:r>
              <a:rPr lang="en-GB" sz="3600" dirty="0">
                <a:latin typeface="Microsoft Sans Serif" pitchFamily="34" charset="0"/>
                <a:cs typeface="Microsoft Sans Serif" pitchFamily="34" charset="0"/>
              </a:rPr>
              <a:t>ONIX </a:t>
            </a:r>
            <a:r>
              <a:rPr lang="en-GB" sz="3600" dirty="0" smtClean="0">
                <a:latin typeface="Microsoft Sans Serif" pitchFamily="34" charset="0"/>
                <a:cs typeface="Microsoft Sans Serif" pitchFamily="34" charset="0"/>
              </a:rPr>
              <a:t>metadata compliance</a:t>
            </a:r>
            <a:endParaRPr lang="en-GB" sz="3600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GB" sz="3600" dirty="0">
                <a:latin typeface="Microsoft Sans Serif" pitchFamily="34" charset="0"/>
                <a:cs typeface="Microsoft Sans Serif" pitchFamily="34" charset="0"/>
              </a:rPr>
              <a:t>Increased </a:t>
            </a:r>
            <a:r>
              <a:rPr lang="en-GB" sz="3600" dirty="0" err="1">
                <a:latin typeface="Microsoft Sans Serif" pitchFamily="34" charset="0"/>
                <a:cs typeface="Microsoft Sans Serif" pitchFamily="34" charset="0"/>
              </a:rPr>
              <a:t>ebook</a:t>
            </a:r>
            <a:r>
              <a:rPr lang="en-GB" sz="3600" dirty="0">
                <a:latin typeface="Microsoft Sans Serif" pitchFamily="34" charset="0"/>
                <a:cs typeface="Microsoft Sans Serif" pitchFamily="34" charset="0"/>
              </a:rPr>
              <a:t> sales (5-fold increase in 2011 over 2010)</a:t>
            </a:r>
          </a:p>
          <a:p>
            <a:endParaRPr lang="en-GB" sz="3600" dirty="0">
              <a:latin typeface="Microsoft Sans Serif" pitchFamily="34" charset="0"/>
              <a:cs typeface="Microsoft Sans Serif" pitchFamily="34" charset="0"/>
            </a:endParaRPr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Results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KP itself is actively pursuing a service culture in all parts of the organisation</a:t>
            </a:r>
          </a:p>
          <a:p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Tools (!) to respond effectively to market trends and changes</a:t>
            </a:r>
          </a:p>
          <a:p>
            <a:r>
              <a:rPr lang="en-GB" sz="3400" dirty="0" smtClean="0">
                <a:latin typeface="Microsoft Sans Serif" pitchFamily="34" charset="0"/>
                <a:cs typeface="Microsoft Sans Serif" pitchFamily="34" charset="0"/>
              </a:rPr>
              <a:t>Clear sense of mission and 'destiny' in global supply chain and market</a:t>
            </a:r>
            <a:endParaRPr lang="en-US" sz="3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Picture 3" descr="kp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85" y="5629458"/>
            <a:ext cx="878241" cy="9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18196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2000" dirty="0" smtClean="0">
                <a:latin typeface="Arial Narrow" pitchFamily="34" charset="0"/>
              </a:rPr>
              <a:t>Text </a:t>
            </a:r>
            <a:r>
              <a:rPr lang="en-US" sz="2000" b="1" kern="2000" dirty="0" smtClean="0">
                <a:latin typeface="Arial Narrow" pitchFamily="34" charset="0"/>
              </a:rPr>
              <a:t>ICG</a:t>
            </a:r>
            <a:r>
              <a:rPr lang="en-US" sz="2000" kern="2000" dirty="0" smtClean="0">
                <a:latin typeface="Arial Narrow" pitchFamily="34" charset="0"/>
              </a:rPr>
              <a:t> and </a:t>
            </a:r>
            <a:r>
              <a:rPr lang="en-US" sz="2000" b="1" kern="2000" dirty="0" smtClean="0">
                <a:latin typeface="Arial Narrow" pitchFamily="34" charset="0"/>
              </a:rPr>
              <a:t>your email address </a:t>
            </a:r>
            <a:r>
              <a:rPr lang="en-US" sz="2000" kern="2000" dirty="0" smtClean="0">
                <a:latin typeface="Arial Narrow" pitchFamily="34" charset="0"/>
              </a:rPr>
              <a:t>to </a:t>
            </a:r>
            <a:r>
              <a:rPr lang="en-US" sz="2000" b="1" kern="2000" dirty="0" smtClean="0">
                <a:latin typeface="Arial Narrow" pitchFamily="34" charset="0"/>
              </a:rPr>
              <a:t>36698</a:t>
            </a:r>
            <a:r>
              <a:rPr lang="en-US" sz="2000" kern="2000" dirty="0" smtClean="0">
                <a:latin typeface="Arial Narrow" pitchFamily="34" charset="0"/>
              </a:rPr>
              <a:t> to receive a copy of this presentation</a:t>
            </a:r>
          </a:p>
          <a:p>
            <a:pPr algn="ctr"/>
            <a:r>
              <a:rPr lang="en-US" sz="1000" b="1" kern="20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395" y="3409103"/>
            <a:ext cx="2662024" cy="5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5373767" y="1664215"/>
            <a:ext cx="3248704" cy="2330377"/>
            <a:chOff x="5855406" y="5181597"/>
            <a:chExt cx="1799429" cy="1267426"/>
          </a:xfrm>
        </p:grpSpPr>
        <p:pic>
          <p:nvPicPr>
            <p:cNvPr id="9" name="Picture 9" descr="Virtusales Logo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55406" y="5347809"/>
              <a:ext cx="1799429" cy="110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6235343" y="5181597"/>
              <a:ext cx="1306286" cy="8621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28" charset="-128"/>
              </a:endParaRPr>
            </a:p>
          </p:txBody>
        </p:sp>
      </p:grpSp>
      <p:pic>
        <p:nvPicPr>
          <p:cNvPr id="11" name="Picture 10" descr="kp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419" y="1106794"/>
            <a:ext cx="1614794" cy="175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4393" y="4101764"/>
            <a:ext cx="48006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2000" dirty="0" smtClean="0">
                <a:solidFill>
                  <a:srgbClr val="404040"/>
                </a:solidFill>
                <a:latin typeface="Arial Narrow" pitchFamily="34" charset="0"/>
              </a:rPr>
              <a:t>Marcus Woodburn | Ingram Content Group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2000" dirty="0" smtClean="0">
                <a:solidFill>
                  <a:srgbClr val="404040"/>
                </a:solidFill>
                <a:latin typeface="Arial Narrow" pitchFamily="34" charset="0"/>
              </a:rPr>
              <a:t>Martin Klopstock | Kogan Page Ltd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2000" dirty="0" smtClean="0">
                <a:solidFill>
                  <a:srgbClr val="404040"/>
                </a:solidFill>
                <a:latin typeface="Arial Narrow" pitchFamily="34" charset="0"/>
              </a:rPr>
              <a:t>Rodney Elder | </a:t>
            </a:r>
            <a:r>
              <a:rPr lang="en-US" sz="2000" kern="2000" dirty="0" err="1" smtClean="0">
                <a:solidFill>
                  <a:srgbClr val="404040"/>
                </a:solidFill>
                <a:latin typeface="Arial Narrow" pitchFamily="34" charset="0"/>
              </a:rPr>
              <a:t>Virtusales</a:t>
            </a:r>
            <a:r>
              <a:rPr lang="en-US" sz="2000" kern="2000" dirty="0" smtClean="0">
                <a:solidFill>
                  <a:srgbClr val="404040"/>
                </a:solidFill>
                <a:latin typeface="Arial Narrow" pitchFamily="34" charset="0"/>
              </a:rPr>
              <a:t> Publishing Solutions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b="1" kern="2000" dirty="0" smtClean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oreil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7728" y="444345"/>
            <a:ext cx="2231007" cy="1923282"/>
          </a:xfrm>
          <a:prstGeom prst="rect">
            <a:avLst/>
          </a:prstGeom>
        </p:spPr>
      </p:pic>
      <p:pic>
        <p:nvPicPr>
          <p:cNvPr id="59" name="Picture 11" descr="H:\Virtusales\Marketing\Art Work\Customer Logos\Lower Res\Hachette\Hachette 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06" y="2460772"/>
            <a:ext cx="1406705" cy="13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H:\Virtusales\Marketing\Art Work\Customer Logos\Lower Res\Granta\Granta 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29" y="4896682"/>
            <a:ext cx="1839215" cy="4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H:\Virtusales\Marketing\Art Work\Customer Logos\Lower Res\Kogan Page\kp log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31" y="1018121"/>
            <a:ext cx="1128412" cy="13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43" y="1350446"/>
            <a:ext cx="654595" cy="9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3" descr="C:\Users\Danny\Desktop\D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78" y="5068483"/>
            <a:ext cx="921159" cy="6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C:\Users\Danny\Desktop\Picture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72" y="1586373"/>
            <a:ext cx="1017106" cy="8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5617" y="2251724"/>
            <a:ext cx="1710386" cy="6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Bril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2249" y="3299228"/>
            <a:ext cx="1370186" cy="1272316"/>
          </a:xfrm>
          <a:prstGeom prst="rect">
            <a:avLst/>
          </a:prstGeom>
        </p:spPr>
      </p:pic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3067113"/>
            <a:ext cx="1524000" cy="6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imagesCADJFBQ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27706" y="2610379"/>
            <a:ext cx="2142908" cy="505578"/>
          </a:xfrm>
          <a:prstGeom prst="rect">
            <a:avLst/>
          </a:prstGeom>
        </p:spPr>
      </p:pic>
      <p:pic>
        <p:nvPicPr>
          <p:cNvPr id="38" name="Picture 37" descr="nolo_logo_off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07229" y="3910382"/>
            <a:ext cx="1431771" cy="618458"/>
          </a:xfrm>
          <a:prstGeom prst="rect">
            <a:avLst/>
          </a:prstGeom>
        </p:spPr>
      </p:pic>
      <p:pic>
        <p:nvPicPr>
          <p:cNvPr id="40" name="Picture 39" descr="Thieme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3289" y="1723574"/>
            <a:ext cx="1466400" cy="801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0537" y="3349778"/>
            <a:ext cx="1478376" cy="6119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05617" y="896011"/>
            <a:ext cx="1250176" cy="1250176"/>
          </a:xfrm>
          <a:prstGeom prst="rect">
            <a:avLst/>
          </a:prstGeom>
        </p:spPr>
      </p:pic>
      <p:pic>
        <p:nvPicPr>
          <p:cNvPr id="44" name="Picture 43" descr="uc-press-banne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5808" y="4900083"/>
            <a:ext cx="3122240" cy="5878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9084" y="3711643"/>
            <a:ext cx="996353" cy="10103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64463" y="1838213"/>
            <a:ext cx="1774272" cy="10349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5808" y="2580250"/>
            <a:ext cx="1495473" cy="718978"/>
          </a:xfrm>
          <a:prstGeom prst="rect">
            <a:avLst/>
          </a:prstGeom>
        </p:spPr>
      </p:pic>
      <p:pic>
        <p:nvPicPr>
          <p:cNvPr id="48" name="Picture 47" descr="Ingram-CoreSource-Logo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17135" y="6113873"/>
            <a:ext cx="3429000" cy="50749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34581" y="4909591"/>
            <a:ext cx="1347854" cy="85588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3288" y="1068125"/>
            <a:ext cx="2006306" cy="60590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25228" y="4900083"/>
            <a:ext cx="1049705" cy="11534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5808" y="6229359"/>
            <a:ext cx="2141333" cy="3920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4296340"/>
            <a:ext cx="2670537" cy="425690"/>
          </a:xfrm>
          <a:prstGeom prst="rect">
            <a:avLst/>
          </a:prstGeom>
        </p:spPr>
      </p:pic>
      <p:pic>
        <p:nvPicPr>
          <p:cNvPr id="39" name="Picture 38" descr="b_logo.g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058403" y="4183568"/>
            <a:ext cx="2153846" cy="53846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97424" y="2608746"/>
            <a:ext cx="595423" cy="7780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4704" y="5566418"/>
            <a:ext cx="1689969" cy="5474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87415" y="3535872"/>
            <a:ext cx="2079726" cy="3745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34581" y="5877032"/>
            <a:ext cx="744333" cy="74433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21752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29B"/>
                </a:solidFill>
                <a:latin typeface="Arial Black" pitchFamily="34" charset="0"/>
              </a:rPr>
              <a:t> CoreSource Publishers</a:t>
            </a:r>
            <a:endParaRPr lang="en-US" sz="4400" dirty="0">
              <a:solidFill>
                <a:srgbClr val="00529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91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12" y="3305482"/>
            <a:ext cx="2192226" cy="1879051"/>
          </a:xfrm>
          <a:prstGeom prst="rect">
            <a:avLst/>
          </a:prstGeom>
        </p:spPr>
      </p:pic>
      <p:pic>
        <p:nvPicPr>
          <p:cNvPr id="10" name="Picture 9" descr="header_logo-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5153" y="2317508"/>
            <a:ext cx="2266758" cy="477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75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29B"/>
                </a:solidFill>
                <a:latin typeface="Arial Black" pitchFamily="34" charset="0"/>
              </a:rPr>
              <a:t>A Worldwide Distribution Network…</a:t>
            </a:r>
            <a:endParaRPr lang="en-US" sz="4400" dirty="0">
              <a:solidFill>
                <a:srgbClr val="00529B"/>
              </a:solidFill>
              <a:latin typeface="Arial Black" pitchFamily="34" charset="0"/>
            </a:endParaRPr>
          </a:p>
        </p:txBody>
      </p:sp>
      <p:pic>
        <p:nvPicPr>
          <p:cNvPr id="4" name="Picture 3" descr="1815b70c-5198-bcb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8320" y="2927108"/>
            <a:ext cx="1418912" cy="463511"/>
          </a:xfrm>
          <a:prstGeom prst="rect">
            <a:avLst/>
          </a:prstGeom>
        </p:spPr>
      </p:pic>
      <p:pic>
        <p:nvPicPr>
          <p:cNvPr id="5" name="Picture 4" descr="audiofile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1947" y="6086327"/>
            <a:ext cx="1752600" cy="496906"/>
          </a:xfrm>
          <a:prstGeom prst="rect">
            <a:avLst/>
          </a:prstGeom>
        </p:spPr>
      </p:pic>
      <p:pic>
        <p:nvPicPr>
          <p:cNvPr id="7" name="Picture 6" descr="baker_taylor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7559" y="3233169"/>
            <a:ext cx="2200275" cy="515791"/>
          </a:xfrm>
          <a:prstGeom prst="rect">
            <a:avLst/>
          </a:prstGeom>
        </p:spPr>
      </p:pic>
      <p:pic>
        <p:nvPicPr>
          <p:cNvPr id="8" name="Picture 7" descr="bookish-logo-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9264" y="2097217"/>
            <a:ext cx="1098336" cy="352425"/>
          </a:xfrm>
          <a:prstGeom prst="rect">
            <a:avLst/>
          </a:prstGeom>
        </p:spPr>
      </p:pic>
      <p:pic>
        <p:nvPicPr>
          <p:cNvPr id="11" name="Picture 10" descr="header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2206" y="5945206"/>
            <a:ext cx="1700893" cy="571500"/>
          </a:xfrm>
          <a:prstGeom prst="rect">
            <a:avLst/>
          </a:prstGeom>
        </p:spPr>
      </p:pic>
      <p:pic>
        <p:nvPicPr>
          <p:cNvPr id="13" name="Picture 12" descr="Project Mus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4527308"/>
            <a:ext cx="1517211" cy="657225"/>
          </a:xfrm>
          <a:prstGeom prst="rect">
            <a:avLst/>
          </a:prstGeom>
        </p:spPr>
      </p:pic>
      <p:pic>
        <p:nvPicPr>
          <p:cNvPr id="14" name="Picture 13" descr="Promis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691" y="3815540"/>
            <a:ext cx="1274318" cy="441960"/>
          </a:xfrm>
          <a:prstGeom prst="rect">
            <a:avLst/>
          </a:prstGeom>
        </p:spPr>
      </p:pic>
      <p:pic>
        <p:nvPicPr>
          <p:cNvPr id="15" name="Picture 14" descr="proquest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8136" y="2040323"/>
            <a:ext cx="1077486" cy="409319"/>
          </a:xfrm>
          <a:prstGeom prst="rect">
            <a:avLst/>
          </a:prstGeom>
        </p:spPr>
      </p:pic>
      <p:pic>
        <p:nvPicPr>
          <p:cNvPr id="16" name="Picture 15" descr="Recorded_Books_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0903" y="5036837"/>
            <a:ext cx="1717233" cy="333492"/>
          </a:xfrm>
          <a:prstGeom prst="rect">
            <a:avLst/>
          </a:prstGeom>
        </p:spPr>
      </p:pic>
      <p:pic>
        <p:nvPicPr>
          <p:cNvPr id="17" name="Picture 16" descr="SafariBooksOnline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1782892"/>
            <a:ext cx="1627909" cy="666750"/>
          </a:xfrm>
          <a:prstGeom prst="rect">
            <a:avLst/>
          </a:prstGeom>
        </p:spPr>
      </p:pic>
      <p:pic>
        <p:nvPicPr>
          <p:cNvPr id="18" name="Picture 17" descr="Scribd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3221312"/>
            <a:ext cx="1295400" cy="329085"/>
          </a:xfrm>
          <a:prstGeom prst="rect">
            <a:avLst/>
          </a:prstGeom>
        </p:spPr>
      </p:pic>
      <p:pic>
        <p:nvPicPr>
          <p:cNvPr id="19" name="Picture 18" descr="WORD Logo shadowed URL_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48401" y="2888347"/>
            <a:ext cx="1296212" cy="550890"/>
          </a:xfrm>
          <a:prstGeom prst="rect">
            <a:avLst/>
          </a:prstGeom>
        </p:spPr>
      </p:pic>
      <p:pic>
        <p:nvPicPr>
          <p:cNvPr id="20" name="Picture 19" descr="learnoutloudhomepagegif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43800" y="4603508"/>
            <a:ext cx="1215342" cy="600075"/>
          </a:xfrm>
          <a:prstGeom prst="rect">
            <a:avLst/>
          </a:prstGeom>
        </p:spPr>
      </p:pic>
      <p:pic>
        <p:nvPicPr>
          <p:cNvPr id="21" name="Picture 20" descr="bookshare-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56011" y="5686541"/>
            <a:ext cx="1852042" cy="482525"/>
          </a:xfrm>
          <a:prstGeom prst="rect">
            <a:avLst/>
          </a:prstGeom>
        </p:spPr>
      </p:pic>
      <p:pic>
        <p:nvPicPr>
          <p:cNvPr id="22" name="Picture 21" descr="18896_coursesmart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52999" y="3748960"/>
            <a:ext cx="1600200" cy="410718"/>
          </a:xfrm>
          <a:prstGeom prst="rect">
            <a:avLst/>
          </a:prstGeom>
        </p:spPr>
      </p:pic>
      <p:pic>
        <p:nvPicPr>
          <p:cNvPr id="23" name="Picture 22" descr="bobLogo_full_aspect_medium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2400" y="2649708"/>
            <a:ext cx="2362200" cy="437007"/>
          </a:xfrm>
          <a:prstGeom prst="rect">
            <a:avLst/>
          </a:prstGeom>
        </p:spPr>
      </p:pic>
      <p:pic>
        <p:nvPicPr>
          <p:cNvPr id="24" name="Picture 23" descr="Page-Foundry-Logo-for-Documents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06346" y="5184533"/>
            <a:ext cx="1610886" cy="4834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294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19B"/>
                </a:solidFill>
                <a:latin typeface="Arial Black" pitchFamily="34" charset="0"/>
              </a:rPr>
              <a:t>And more…</a:t>
            </a:r>
            <a:endParaRPr lang="en-US" sz="2800" b="1" dirty="0">
              <a:solidFill>
                <a:srgbClr val="00419B"/>
              </a:solidFill>
              <a:latin typeface="Arial Black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34559" y="1389324"/>
            <a:ext cx="1143000" cy="393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05200" y="2317508"/>
            <a:ext cx="1949162" cy="3927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09800" y="3720766"/>
            <a:ext cx="1371600" cy="4389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71011" y="4450118"/>
            <a:ext cx="1574801" cy="3956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48401" y="5105680"/>
            <a:ext cx="701551" cy="873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44613" y="3731325"/>
            <a:ext cx="1007574" cy="7959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4800" y="4509717"/>
            <a:ext cx="937147" cy="4071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65487" y="1242915"/>
            <a:ext cx="1812347" cy="4832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14600" y="4370791"/>
            <a:ext cx="1168400" cy="5461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45812" y="5356471"/>
            <a:ext cx="1625600" cy="6477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05200" y="1595523"/>
            <a:ext cx="1431801" cy="501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25437" y="4275090"/>
            <a:ext cx="905397" cy="5044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01675" y="6247891"/>
            <a:ext cx="1300280" cy="5212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92837" y="2710264"/>
            <a:ext cx="992316" cy="3667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7200" y="5466010"/>
            <a:ext cx="1743597" cy="5128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004D9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563285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en-US" sz="18500" b="1" spc="-2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ea typeface="ヒラギノ角ゴ Pro W3"/>
              </a:rPr>
              <a:t>2011</a:t>
            </a:r>
            <a:endParaRPr lang="en-US" sz="18500" b="1" spc="-2000" dirty="0">
              <a:ln w="12700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3285" y="1979664"/>
            <a:ext cx="458071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04040"/>
                </a:solidFill>
                <a:latin typeface="Arial Narrow" pitchFamily="34" charset="0"/>
              </a:rPr>
              <a:t>1,385</a:t>
            </a: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 publishers</a:t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Added </a:t>
            </a:r>
            <a:r>
              <a:rPr lang="en-US" sz="2800" b="1" dirty="0" smtClean="0">
                <a:solidFill>
                  <a:srgbClr val="404040"/>
                </a:solidFill>
                <a:latin typeface="Arial Narrow" pitchFamily="34" charset="0"/>
              </a:rPr>
              <a:t>775,837</a:t>
            </a: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 assets</a:t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Added </a:t>
            </a:r>
            <a:r>
              <a:rPr lang="en-US" sz="2800" b="1" dirty="0" smtClean="0">
                <a:solidFill>
                  <a:srgbClr val="404040"/>
                </a:solidFill>
                <a:latin typeface="Arial Narrow" pitchFamily="34" charset="0"/>
              </a:rPr>
              <a:t>294,550</a:t>
            </a: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 title groups</a:t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Performed </a:t>
            </a:r>
            <a:r>
              <a:rPr lang="en-US" sz="2800" b="1" dirty="0" smtClean="0">
                <a:solidFill>
                  <a:srgbClr val="404040"/>
                </a:solidFill>
                <a:latin typeface="Arial Narrow" pitchFamily="34" charset="0"/>
              </a:rPr>
              <a:t>13.5 million </a:t>
            </a: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distributions</a:t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rgbClr val="404040"/>
                </a:solidFill>
                <a:latin typeface="Arial Narrow" pitchFamily="34" charset="0"/>
              </a:rPr>
              <a:t>51.6 million </a:t>
            </a:r>
            <a:r>
              <a:rPr lang="en-US" sz="2800" dirty="0" smtClean="0">
                <a:solidFill>
                  <a:srgbClr val="404040"/>
                </a:solidFill>
                <a:latin typeface="Arial Narrow" pitchFamily="34" charset="0"/>
              </a:rPr>
              <a:t>asset events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CoreSourc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09600"/>
            <a:ext cx="3322320" cy="10379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29B"/>
                </a:solidFill>
                <a:latin typeface="Arial Black" pitchFamily="34" charset="0"/>
              </a:rPr>
              <a:t>Why CoreSource?</a:t>
            </a:r>
            <a:endParaRPr lang="en-US" sz="4400" dirty="0">
              <a:solidFill>
                <a:srgbClr val="00529B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353" y="1147482"/>
            <a:ext cx="787997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Scale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Control 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Automation 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Validation 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Cost 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Reach 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Print Channels Connectivity </a:t>
            </a:r>
          </a:p>
          <a:p>
            <a:endParaRPr lang="en-US" sz="11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404040"/>
                </a:solidFill>
                <a:latin typeface="Arial Narrow" pitchFamily="34" charset="0"/>
              </a:rPr>
              <a:t>Customer focus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328" y="582706"/>
            <a:ext cx="6400800" cy="533400"/>
          </a:xfrm>
          <a:prstGeom prst="rect">
            <a:avLst/>
          </a:prstGeom>
        </p:spPr>
        <p:txBody>
          <a:bodyPr lIns="91435" tIns="45718" rIns="91435" bIns="45718"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00529B"/>
                </a:solidFill>
                <a:latin typeface="Arial Black" pitchFamily="34" charset="0"/>
                <a:cs typeface="Latha" pitchFamily="34" charset="0"/>
              </a:rPr>
              <a:t>Our Mission…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54306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200" dirty="0" smtClean="0">
                <a:solidFill>
                  <a:srgbClr val="404040"/>
                </a:solidFill>
                <a:latin typeface="Microsoft Sans Serif" pitchFamily="34" charset="0"/>
                <a:ea typeface="Arial Unicode MS" pitchFamily="34" charset="-128"/>
                <a:cs typeface="Microsoft Sans Serif" pitchFamily="34" charset="0"/>
              </a:rPr>
              <a:t>Helping Content Reach Its Destination</a:t>
            </a:r>
            <a:endParaRPr lang="en-US" sz="5200" kern="0" dirty="0" smtClean="0">
              <a:solidFill>
                <a:srgbClr val="404040"/>
              </a:solidFill>
              <a:latin typeface="Microsoft Sans Serif" pitchFamily="34" charset="0"/>
              <a:ea typeface="Arial Unicode MS" pitchFamily="34" charset="-128"/>
              <a:cs typeface="Microsoft Sans Serif" pitchFamily="34" charset="0"/>
            </a:endParaRPr>
          </a:p>
        </p:txBody>
      </p:sp>
      <p:pic>
        <p:nvPicPr>
          <p:cNvPr id="6" name="Picture 5" descr="CoreSourc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2883" y="5870455"/>
            <a:ext cx="2550459" cy="7968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212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Rodney Elder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VP Commercial Operations, Virtusales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rodney.elder@virtusales.com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www.virtusales.com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9" descr="Virtusales Logo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4509120"/>
            <a:ext cx="27062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87930" y="930659"/>
            <a:ext cx="49327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5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min snapshot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pitchFamily="-106" charset="-128"/>
                <a:cs typeface="Helvetica" pitchFamily="-106" charset="0"/>
              </a:rPr>
              <a:t>Customers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pitchFamily="-106" charset="-128"/>
                <a:cs typeface="Helvetica" pitchFamily="-106" charset="0"/>
              </a:rPr>
              <a:t>What is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pitchFamily="-106" charset="-128"/>
                <a:cs typeface="Helvetica" pitchFamily="-106" charset="0"/>
              </a:rPr>
              <a:t>Biblio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pitchFamily="-106" charset="-128"/>
                <a:cs typeface="Helvetica" pitchFamily="-106" charset="0"/>
              </a:rPr>
              <a:t>?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pitchFamily="-106" charset="-128"/>
                <a:cs typeface="Helvetica" pitchFamily="-106" charset="0"/>
              </a:rPr>
              <a:t>Benefits</a:t>
            </a:r>
          </a:p>
          <a:p>
            <a:pPr>
              <a:spcAft>
                <a:spcPts val="2400"/>
              </a:spcAft>
              <a:defRPr/>
            </a:pPr>
            <a:endParaRPr lang="en-US" sz="2400" dirty="0">
              <a:solidFill>
                <a:srgbClr val="66607E"/>
              </a:solidFill>
              <a:latin typeface="Calibri" pitchFamily="34" charset="0"/>
              <a:ea typeface="ＭＳ Ｐゴシック" pitchFamily="-106" charset="-128"/>
              <a:cs typeface="Helvetica" pitchFamily="-106" charset="0"/>
            </a:endParaRPr>
          </a:p>
        </p:txBody>
      </p:sp>
      <p:pic>
        <p:nvPicPr>
          <p:cNvPr id="5" name="Picture 20" descr="B3 LOGO on white cop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864107"/>
            <a:ext cx="2209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948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935</Words>
  <Application>Microsoft Office PowerPoint</Application>
  <PresentationFormat>On-screen Show (4:3)</PresentationFormat>
  <Paragraphs>319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 and Content Distribution:  an indie case study</vt:lpstr>
      <vt:lpstr>Background</vt:lpstr>
      <vt:lpstr>Background</vt:lpstr>
      <vt:lpstr>2008 Strategic re-think</vt:lpstr>
      <vt:lpstr>2008 Strategic re-think</vt:lpstr>
      <vt:lpstr>2008 Strategic re-think</vt:lpstr>
      <vt:lpstr>Next steps</vt:lpstr>
      <vt:lpstr>Partnership criteria - ICG</vt:lpstr>
      <vt:lpstr>Partnership criteria - ICG</vt:lpstr>
      <vt:lpstr>Benefits- ICG</vt:lpstr>
      <vt:lpstr>Partnership criteria - Virtusales</vt:lpstr>
      <vt:lpstr>Landscape</vt:lpstr>
      <vt:lpstr>Benefits - Biblio</vt:lpstr>
      <vt:lpstr>Post go-live decisions/goals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Presentation</vt:lpstr>
    </vt:vector>
  </TitlesOfParts>
  <Company>Hachette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George Walkley</dc:creator>
  <cp:lastModifiedBy>Martin</cp:lastModifiedBy>
  <cp:revision>128</cp:revision>
  <dcterms:created xsi:type="dcterms:W3CDTF">2012-02-13T19:57:03Z</dcterms:created>
  <dcterms:modified xsi:type="dcterms:W3CDTF">2012-02-23T20:14:25Z</dcterms:modified>
</cp:coreProperties>
</file>